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3"/>
  </p:notesMasterIdLst>
  <p:handoutMasterIdLst>
    <p:handoutMasterId r:id="rId14"/>
  </p:handoutMasterIdLst>
  <p:sldIdLst>
    <p:sldId id="256" r:id="rId2"/>
    <p:sldId id="265" r:id="rId3"/>
    <p:sldId id="257" r:id="rId4"/>
    <p:sldId id="258" r:id="rId5"/>
    <p:sldId id="259" r:id="rId6"/>
    <p:sldId id="261" r:id="rId7"/>
    <p:sldId id="262" r:id="rId8"/>
    <p:sldId id="263" r:id="rId9"/>
    <p:sldId id="264" r:id="rId10"/>
    <p:sldId id="267" r:id="rId11"/>
    <p:sldId id="260" r:id="rId12"/>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6531" autoAdjust="0"/>
    <p:restoredTop sz="94660"/>
  </p:normalViewPr>
  <p:slideViewPr>
    <p:cSldViewPr snapToGrid="0">
      <p:cViewPr varScale="1">
        <p:scale>
          <a:sx n="115" d="100"/>
          <a:sy n="115" d="100"/>
        </p:scale>
        <p:origin x="918"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DA19E413-6AB0-4CF7-ABC9-3191FB2A7927}" type="datetimeFigureOut">
              <a:rPr lang="en-GB" smtClean="0"/>
              <a:t>13/07/2020</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AD8CDB69-2D5B-4A46-AD81-CBAB394107F3}" type="slidenum">
              <a:rPr lang="en-GB" smtClean="0"/>
              <a:t>‹#›</a:t>
            </a:fld>
            <a:endParaRPr lang="en-GB"/>
          </a:p>
        </p:txBody>
      </p:sp>
    </p:spTree>
    <p:extLst>
      <p:ext uri="{BB962C8B-B14F-4D97-AF65-F5344CB8AC3E}">
        <p14:creationId xmlns:p14="http://schemas.microsoft.com/office/powerpoint/2010/main" val="126071871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3208BA3A-F960-4EEE-AB84-183ED123596F}" type="datetimeFigureOut">
              <a:rPr lang="en-GB" smtClean="0"/>
              <a:t>13/07/2020</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89A9EA78-6ACF-4CF4-9A39-A309F27B727B}" type="slidenum">
              <a:rPr lang="en-GB" smtClean="0"/>
              <a:t>‹#›</a:t>
            </a:fld>
            <a:endParaRPr lang="en-GB"/>
          </a:p>
        </p:txBody>
      </p:sp>
    </p:spTree>
    <p:extLst>
      <p:ext uri="{BB962C8B-B14F-4D97-AF65-F5344CB8AC3E}">
        <p14:creationId xmlns:p14="http://schemas.microsoft.com/office/powerpoint/2010/main" val="5138494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9A9EA78-6ACF-4CF4-9A39-A309F27B727B}" type="slidenum">
              <a:rPr lang="en-GB" smtClean="0"/>
              <a:t>10</a:t>
            </a:fld>
            <a:endParaRPr lang="en-GB"/>
          </a:p>
        </p:txBody>
      </p:sp>
    </p:spTree>
    <p:extLst>
      <p:ext uri="{BB962C8B-B14F-4D97-AF65-F5344CB8AC3E}">
        <p14:creationId xmlns:p14="http://schemas.microsoft.com/office/powerpoint/2010/main" val="55576962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53022566-2657-41E3-AA6B-D74F288F738E}" type="datetimeFigureOut">
              <a:rPr lang="en-GB" smtClean="0"/>
              <a:t>13/07/2020</a:t>
            </a:fld>
            <a:endParaRPr lang="en-GB"/>
          </a:p>
        </p:txBody>
      </p:sp>
      <p:sp>
        <p:nvSpPr>
          <p:cNvPr id="5" name="Footer Placeholder 4"/>
          <p:cNvSpPr>
            <a:spLocks noGrp="1"/>
          </p:cNvSpPr>
          <p:nvPr>
            <p:ph type="ftr" sz="quarter" idx="11"/>
          </p:nvPr>
        </p:nvSpPr>
        <p:spPr>
          <a:xfrm>
            <a:off x="2692397" y="5037663"/>
            <a:ext cx="5214635" cy="279400"/>
          </a:xfrm>
        </p:spPr>
        <p:txBody>
          <a:bodyPr/>
          <a:lstStyle/>
          <a:p>
            <a:endParaRPr lang="en-GB"/>
          </a:p>
        </p:txBody>
      </p:sp>
      <p:sp>
        <p:nvSpPr>
          <p:cNvPr id="6" name="Slide Number Placeholder 5"/>
          <p:cNvSpPr>
            <a:spLocks noGrp="1"/>
          </p:cNvSpPr>
          <p:nvPr>
            <p:ph type="sldNum" sz="quarter" idx="12"/>
          </p:nvPr>
        </p:nvSpPr>
        <p:spPr>
          <a:xfrm>
            <a:off x="8956900" y="5037663"/>
            <a:ext cx="551167" cy="279400"/>
          </a:xfrm>
        </p:spPr>
        <p:txBody>
          <a:bodyPr/>
          <a:lstStyle/>
          <a:p>
            <a:fld id="{7035EE57-C65D-485E-A774-301FD9A4BA99}" type="slidenum">
              <a:rPr lang="en-GB" smtClean="0"/>
              <a:t>‹#›</a:t>
            </a:fld>
            <a:endParaRPr lang="en-GB"/>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6977809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3022566-2657-41E3-AA6B-D74F288F738E}" type="datetimeFigureOut">
              <a:rPr lang="en-GB" smtClean="0"/>
              <a:t>13/07/2020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035EE57-C65D-485E-A774-301FD9A4BA99}" type="slidenum">
              <a:rPr lang="en-GB" smtClean="0"/>
              <a:t>‹#›</a:t>
            </a:fld>
            <a:endParaRPr lang="en-GB"/>
          </a:p>
        </p:txBody>
      </p:sp>
    </p:spTree>
    <p:extLst>
      <p:ext uri="{BB962C8B-B14F-4D97-AF65-F5344CB8AC3E}">
        <p14:creationId xmlns:p14="http://schemas.microsoft.com/office/powerpoint/2010/main" val="24087126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3022566-2657-41E3-AA6B-D74F288F738E}" type="datetimeFigureOut">
              <a:rPr lang="en-GB" smtClean="0"/>
              <a:t>13/07/2020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035EE57-C65D-485E-A774-301FD9A4BA99}" type="slidenum">
              <a:rPr lang="en-GB" smtClean="0"/>
              <a:t>‹#›</a:t>
            </a:fld>
            <a:endParaRPr lang="en-GB"/>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5900877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53022566-2657-41E3-AA6B-D74F288F738E}" type="datetimeFigureOut">
              <a:rPr lang="en-GB" smtClean="0"/>
              <a:t>13/07/2020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035EE57-C65D-485E-A774-301FD9A4BA99}" type="slidenum">
              <a:rPr lang="en-GB" smtClean="0"/>
              <a:t>‹#›</a:t>
            </a:fld>
            <a:endParaRPr lang="en-GB"/>
          </a:p>
        </p:txBody>
      </p:sp>
    </p:spTree>
    <p:extLst>
      <p:ext uri="{BB962C8B-B14F-4D97-AF65-F5344CB8AC3E}">
        <p14:creationId xmlns:p14="http://schemas.microsoft.com/office/powerpoint/2010/main" val="36315673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53022566-2657-41E3-AA6B-D74F288F738E}" type="datetimeFigureOut">
              <a:rPr lang="en-GB" smtClean="0"/>
              <a:t>13/07/2020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035EE57-C65D-485E-A774-301FD9A4BA99}" type="slidenum">
              <a:rPr lang="en-GB" smtClean="0"/>
              <a:t>‹#›</a:t>
            </a:fld>
            <a:endParaRPr lang="en-GB"/>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7740255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53022566-2657-41E3-AA6B-D74F288F738E}" type="datetimeFigureOut">
              <a:rPr lang="en-GB" smtClean="0"/>
              <a:t>13/07/2020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035EE57-C65D-485E-A774-301FD9A4BA99}"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678859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022566-2657-41E3-AA6B-D74F288F738E}" type="datetimeFigureOut">
              <a:rPr lang="en-GB" smtClean="0"/>
              <a:t>13/07/2020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035EE57-C65D-485E-A774-301FD9A4BA99}" type="slidenum">
              <a:rPr lang="en-GB" smtClean="0"/>
              <a:t>‹#›</a:t>
            </a:fld>
            <a:endParaRPr lang="en-GB"/>
          </a:p>
        </p:txBody>
      </p:sp>
    </p:spTree>
    <p:extLst>
      <p:ext uri="{BB962C8B-B14F-4D97-AF65-F5344CB8AC3E}">
        <p14:creationId xmlns:p14="http://schemas.microsoft.com/office/powerpoint/2010/main" val="13631464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53022566-2657-41E3-AA6B-D74F288F738E}" type="datetimeFigureOut">
              <a:rPr lang="en-GB" smtClean="0"/>
              <a:t>13/07/2020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035EE57-C65D-485E-A774-301FD9A4BA99}" type="slidenum">
              <a:rPr lang="en-GB" smtClean="0"/>
              <a:t>‹#›</a:t>
            </a:fld>
            <a:endParaRPr lang="en-GB"/>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6864105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smtClean="0"/>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53022566-2657-41E3-AA6B-D74F288F738E}" type="datetimeFigureOut">
              <a:rPr lang="en-GB" smtClean="0"/>
              <a:t>13/07/2020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035EE57-C65D-485E-A774-301FD9A4BA99}" type="slidenum">
              <a:rPr lang="en-GB" smtClean="0"/>
              <a:t>‹#›</a:t>
            </a:fld>
            <a:endParaRPr lang="en-GB"/>
          </a:p>
        </p:txBody>
      </p:sp>
    </p:spTree>
    <p:extLst>
      <p:ext uri="{BB962C8B-B14F-4D97-AF65-F5344CB8AC3E}">
        <p14:creationId xmlns:p14="http://schemas.microsoft.com/office/powerpoint/2010/main" val="20547128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53022566-2657-41E3-AA6B-D74F288F738E}" type="datetimeFigureOut">
              <a:rPr lang="en-GB" smtClean="0"/>
              <a:t>13/07/2020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035EE57-C65D-485E-A774-301FD9A4BA99}" type="slidenum">
              <a:rPr lang="en-GB" smtClean="0"/>
              <a:t>‹#›</a:t>
            </a:fld>
            <a:endParaRPr lang="en-GB"/>
          </a:p>
        </p:txBody>
      </p:sp>
    </p:spTree>
    <p:extLst>
      <p:ext uri="{BB962C8B-B14F-4D97-AF65-F5344CB8AC3E}">
        <p14:creationId xmlns:p14="http://schemas.microsoft.com/office/powerpoint/2010/main" val="19262610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3022566-2657-41E3-AA6B-D74F288F738E}" type="datetimeFigureOut">
              <a:rPr lang="en-GB" smtClean="0"/>
              <a:t>13/07/2020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035EE57-C65D-485E-A774-301FD9A4BA99}" type="slidenum">
              <a:rPr lang="en-GB" smtClean="0"/>
              <a:t>‹#›</a:t>
            </a:fld>
            <a:endParaRPr lang="en-GB"/>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8293578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3022566-2657-41E3-AA6B-D74F288F738E}" type="datetimeFigureOut">
              <a:rPr lang="en-GB" smtClean="0"/>
              <a:t>13/07/2020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035EE57-C65D-485E-A774-301FD9A4BA99}" type="slidenum">
              <a:rPr lang="en-GB" smtClean="0"/>
              <a:t>‹#›</a:t>
            </a:fld>
            <a:endParaRPr lang="en-GB"/>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74745458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3022566-2657-41E3-AA6B-D74F288F738E}" type="datetimeFigureOut">
              <a:rPr lang="en-GB" smtClean="0"/>
              <a:t>13/07/2020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035EE57-C65D-485E-A774-301FD9A4BA99}" type="slidenum">
              <a:rPr lang="en-GB" smtClean="0"/>
              <a:t>‹#›</a:t>
            </a:fld>
            <a:endParaRPr lang="en-GB"/>
          </a:p>
        </p:txBody>
      </p:sp>
    </p:spTree>
    <p:extLst>
      <p:ext uri="{BB962C8B-B14F-4D97-AF65-F5344CB8AC3E}">
        <p14:creationId xmlns:p14="http://schemas.microsoft.com/office/powerpoint/2010/main" val="141031692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3022566-2657-41E3-AA6B-D74F288F738E}" type="datetimeFigureOut">
              <a:rPr lang="en-GB" smtClean="0"/>
              <a:t>13/07/2020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035EE57-C65D-485E-A774-301FD9A4BA99}" type="slidenum">
              <a:rPr lang="en-GB" smtClean="0"/>
              <a:t>‹#›</a:t>
            </a:fld>
            <a:endParaRPr lang="en-GB"/>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9708586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3022566-2657-41E3-AA6B-D74F288F738E}" type="datetimeFigureOut">
              <a:rPr lang="en-GB" smtClean="0"/>
              <a:t>13/07/2020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035EE57-C65D-485E-A774-301FD9A4BA99}" type="slidenum">
              <a:rPr lang="en-GB" smtClean="0"/>
              <a:t>‹#›</a:t>
            </a:fld>
            <a:endParaRPr lang="en-GB"/>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82015893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3022566-2657-41E3-AA6B-D74F288F738E}" type="datetimeFigureOut">
              <a:rPr lang="en-GB" smtClean="0"/>
              <a:t>13/07/2020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035EE57-C65D-485E-A774-301FD9A4BA99}"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3677938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3022566-2657-41E3-AA6B-D74F288F738E}" type="datetimeFigureOut">
              <a:rPr lang="en-GB" smtClean="0"/>
              <a:t>13/07/2020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035EE57-C65D-485E-A774-301FD9A4BA99}" type="slidenum">
              <a:rPr lang="en-GB" smtClean="0"/>
              <a:t>‹#›</a:t>
            </a:fld>
            <a:endParaRPr lang="en-GB"/>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8018506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53022566-2657-41E3-AA6B-D74F288F738E}" type="datetimeFigureOut">
              <a:rPr lang="en-GB" smtClean="0"/>
              <a:t>13/07/2020</a:t>
            </a:fld>
            <a:endParaRPr lang="en-GB"/>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7035EE57-C65D-485E-A774-301FD9A4BA99}" type="slidenum">
              <a:rPr lang="en-GB" smtClean="0"/>
              <a:t>‹#›</a:t>
            </a:fld>
            <a:endParaRPr lang="en-GB"/>
          </a:p>
        </p:txBody>
      </p:sp>
    </p:spTree>
    <p:extLst>
      <p:ext uri="{BB962C8B-B14F-4D97-AF65-F5344CB8AC3E}">
        <p14:creationId xmlns:p14="http://schemas.microsoft.com/office/powerpoint/2010/main" val="198284557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slide" Target="slide9.xml"/><Relationship Id="rId3" Type="http://schemas.openxmlformats.org/officeDocument/2006/relationships/slide" Target="slide4.xml"/><Relationship Id="rId7" Type="http://schemas.openxmlformats.org/officeDocument/2006/relationships/slide" Target="slide8.xml"/><Relationship Id="rId2" Type="http://schemas.openxmlformats.org/officeDocument/2006/relationships/slide" Target="slide3.xml"/><Relationship Id="rId1" Type="http://schemas.openxmlformats.org/officeDocument/2006/relationships/slideLayout" Target="../slideLayouts/slideLayout2.xml"/><Relationship Id="rId6" Type="http://schemas.openxmlformats.org/officeDocument/2006/relationships/slide" Target="slide7.xml"/><Relationship Id="rId11" Type="http://schemas.openxmlformats.org/officeDocument/2006/relationships/image" Target="../media/image8.png"/><Relationship Id="rId5" Type="http://schemas.openxmlformats.org/officeDocument/2006/relationships/slide" Target="slide6.xml"/><Relationship Id="rId10" Type="http://schemas.openxmlformats.org/officeDocument/2006/relationships/slide" Target="slide11.xml"/><Relationship Id="rId4" Type="http://schemas.openxmlformats.org/officeDocument/2006/relationships/slide" Target="slide5.xml"/><Relationship Id="rId9" Type="http://schemas.openxmlformats.org/officeDocument/2006/relationships/slide" Target="slide10.xml"/></Relationships>
</file>

<file path=ppt/slides/_rels/slide3.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Layout" Target="../slideLayouts/slideLayout2.xml"/><Relationship Id="rId6" Type="http://schemas.openxmlformats.org/officeDocument/2006/relationships/image" Target="../media/image13.png"/><Relationship Id="rId11" Type="http://schemas.openxmlformats.org/officeDocument/2006/relationships/slide" Target="slide2.xml"/><Relationship Id="rId5" Type="http://schemas.openxmlformats.org/officeDocument/2006/relationships/image" Target="../media/image12.png"/><Relationship Id="rId10" Type="http://schemas.openxmlformats.org/officeDocument/2006/relationships/image" Target="../media/image16.png"/><Relationship Id="rId4" Type="http://schemas.openxmlformats.org/officeDocument/2006/relationships/image" Target="../media/image11.png"/><Relationship Id="rId9" Type="http://schemas.openxmlformats.org/officeDocument/2006/relationships/image" Target="../media/image15.png"/></Relationships>
</file>

<file path=ppt/slides/_rels/slide4.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7.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slide" Target="slide11.xml"/><Relationship Id="rId1" Type="http://schemas.openxmlformats.org/officeDocument/2006/relationships/slideLayout" Target="../slideLayouts/slideLayout2.xml"/><Relationship Id="rId5" Type="http://schemas.openxmlformats.org/officeDocument/2006/relationships/slide" Target="slide2.xml"/><Relationship Id="rId4" Type="http://schemas.openxmlformats.org/officeDocument/2006/relationships/image" Target="../media/image20.png"/></Relationships>
</file>

<file path=ppt/slides/_rels/slide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 Id="rId5" Type="http://schemas.openxmlformats.org/officeDocument/2006/relationships/image" Target="../media/image23.png"/><Relationship Id="rId4" Type="http://schemas.openxmlformats.org/officeDocument/2006/relationships/slide" Target="slide2.xml"/></Relationships>
</file>

<file path=ppt/slides/_rels/slide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slide" Target="slide11.xml"/><Relationship Id="rId1" Type="http://schemas.openxmlformats.org/officeDocument/2006/relationships/slideLayout" Target="../slideLayouts/slideLayout2.xml"/><Relationship Id="rId4" Type="http://schemas.openxmlformats.org/officeDocument/2006/relationships/slide" Target="slide2.xml"/></Relationships>
</file>

<file path=ppt/slides/_rels/slide8.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25.png"/><Relationship Id="rId7" Type="http://schemas.openxmlformats.org/officeDocument/2006/relationships/image" Target="../media/image27.png"/><Relationship Id="rId2" Type="http://schemas.openxmlformats.org/officeDocument/2006/relationships/slide" Target="slide11.xml"/><Relationship Id="rId1" Type="http://schemas.openxmlformats.org/officeDocument/2006/relationships/slideLayout" Target="../slideLayouts/slideLayout2.xml"/><Relationship Id="rId6" Type="http://schemas.openxmlformats.org/officeDocument/2006/relationships/hyperlink" Target="https://player.bfi.org.uk/free/film/watch-learie-constantine-1945-online" TargetMode="External"/><Relationship Id="rId5" Type="http://schemas.openxmlformats.org/officeDocument/2006/relationships/slide" Target="slide2.xml"/><Relationship Id="rId4" Type="http://schemas.openxmlformats.org/officeDocument/2006/relationships/image" Target="../media/image26.png"/></Relationships>
</file>

<file path=ppt/slides/_rels/slide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slide" Target="slide11.xml"/><Relationship Id="rId1" Type="http://schemas.openxmlformats.org/officeDocument/2006/relationships/slideLayout" Target="../slideLayouts/slideLayout2.xml"/><Relationship Id="rId4" Type="http://schemas.openxmlformats.org/officeDocument/2006/relationships/slide" Target="slide2.xml"/></Relationships>
</file>

<file path=ppt/slides/_rels/slide10.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image" Target="../media/image30.png"/><Relationship Id="rId7" Type="http://schemas.openxmlformats.org/officeDocument/2006/relationships/image" Target="../media/image34.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33.png"/><Relationship Id="rId11" Type="http://schemas.openxmlformats.org/officeDocument/2006/relationships/slide" Target="slide2.xml"/><Relationship Id="rId5" Type="http://schemas.openxmlformats.org/officeDocument/2006/relationships/image" Target="../media/image32.png"/><Relationship Id="rId10" Type="http://schemas.openxmlformats.org/officeDocument/2006/relationships/image" Target="../media/image37.png"/><Relationship Id="rId4" Type="http://schemas.openxmlformats.org/officeDocument/2006/relationships/image" Target="../media/image31.png"/><Relationship Id="rId9" Type="http://schemas.openxmlformats.org/officeDocument/2006/relationships/image" Target="../media/image36.png"/></Relationships>
</file>

<file path=ppt/slides/_rels/slide11.xml.rels><?xml version="1.0" encoding="UTF-8" standalone="yes"?>
<Relationships xmlns="http://schemas.openxmlformats.org/package/2006/relationships"><Relationship Id="rId3" Type="http://schemas.openxmlformats.org/officeDocument/2006/relationships/slide" Target="slide7.xml"/><Relationship Id="rId2" Type="http://schemas.openxmlformats.org/officeDocument/2006/relationships/slide" Target="slide8.xml"/><Relationship Id="rId1" Type="http://schemas.openxmlformats.org/officeDocument/2006/relationships/slideLayout" Target="../slideLayouts/slideLayout2.xml"/><Relationship Id="rId6" Type="http://schemas.openxmlformats.org/officeDocument/2006/relationships/slide" Target="slide2.xml"/><Relationship Id="rId5" Type="http://schemas.openxmlformats.org/officeDocument/2006/relationships/slide" Target="slide5.xml"/><Relationship Id="rId4" Type="http://schemas.openxmlformats.org/officeDocument/2006/relationships/slide" Target="slide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8283593" y="1197938"/>
            <a:ext cx="3556228" cy="4985580"/>
          </a:xfrm>
          <a:prstGeom prst="rect">
            <a:avLst/>
          </a:prstGeom>
          <a:scene3d>
            <a:camera prst="isometricOffAxis2Left"/>
            <a:lightRig rig="threePt" dir="t"/>
          </a:scene3d>
        </p:spPr>
      </p:pic>
      <p:sp>
        <p:nvSpPr>
          <p:cNvPr id="2" name="Title 1"/>
          <p:cNvSpPr>
            <a:spLocks noGrp="1"/>
          </p:cNvSpPr>
          <p:nvPr>
            <p:ph type="ctrTitle"/>
          </p:nvPr>
        </p:nvSpPr>
        <p:spPr>
          <a:xfrm>
            <a:off x="2420983" y="1805048"/>
            <a:ext cx="5862610" cy="1572135"/>
          </a:xfrm>
        </p:spPr>
        <p:txBody>
          <a:bodyPr/>
          <a:lstStyle/>
          <a:p>
            <a:r>
              <a:rPr lang="en-GB" dirty="0" err="1" smtClean="0">
                <a:latin typeface="Bell MT" panose="02020503060305020303" pitchFamily="18" charset="0"/>
              </a:rPr>
              <a:t>Learie</a:t>
            </a:r>
            <a:r>
              <a:rPr lang="en-GB" dirty="0" smtClean="0">
                <a:latin typeface="Bell MT" panose="02020503060305020303" pitchFamily="18" charset="0"/>
              </a:rPr>
              <a:t> Nicholas Constantine</a:t>
            </a:r>
            <a:endParaRPr lang="en-GB" dirty="0">
              <a:latin typeface="Bell MT" panose="02020503060305020303" pitchFamily="18" charset="0"/>
            </a:endParaRPr>
          </a:p>
        </p:txBody>
      </p:sp>
      <p:sp>
        <p:nvSpPr>
          <p:cNvPr id="3" name="Subtitle 2"/>
          <p:cNvSpPr>
            <a:spLocks noGrp="1"/>
          </p:cNvSpPr>
          <p:nvPr>
            <p:ph type="subTitle" idx="1"/>
          </p:nvPr>
        </p:nvSpPr>
        <p:spPr>
          <a:xfrm>
            <a:off x="2913888" y="3766880"/>
            <a:ext cx="4876799" cy="698370"/>
          </a:xfrm>
        </p:spPr>
        <p:txBody>
          <a:bodyPr>
            <a:noAutofit/>
          </a:bodyPr>
          <a:lstStyle/>
          <a:p>
            <a:pPr algn="just"/>
            <a:r>
              <a:rPr lang="en-GB" sz="2400" i="1" dirty="0" smtClean="0">
                <a:latin typeface="Bell MT" panose="02020503060305020303" pitchFamily="18" charset="0"/>
              </a:rPr>
              <a:t>“If I had not come, I could not have been the person I am today. I am a better person for the time I spent in Nelson.”</a:t>
            </a:r>
            <a:endParaRPr lang="en-GB" sz="2400" i="1" dirty="0">
              <a:latin typeface="Bell MT" panose="02020503060305020303" pitchFamily="18" charset="0"/>
            </a:endParaRPr>
          </a:p>
        </p:txBody>
      </p:sp>
      <p:sp>
        <p:nvSpPr>
          <p:cNvPr id="5" name="TextBox 4"/>
          <p:cNvSpPr txBox="1"/>
          <p:nvPr/>
        </p:nvSpPr>
        <p:spPr>
          <a:xfrm>
            <a:off x="8283593" y="6356116"/>
            <a:ext cx="4376166" cy="400110"/>
          </a:xfrm>
          <a:prstGeom prst="rect">
            <a:avLst/>
          </a:prstGeom>
          <a:noFill/>
        </p:spPr>
        <p:txBody>
          <a:bodyPr wrap="square" rtlCol="0">
            <a:spAutoFit/>
          </a:bodyPr>
          <a:lstStyle/>
          <a:p>
            <a:r>
              <a:rPr lang="en-GB" sz="2000" i="1" dirty="0" smtClean="0">
                <a:solidFill>
                  <a:schemeClr val="accent1"/>
                </a:solidFill>
              </a:rPr>
              <a:t>Click anywhere to view the contents page</a:t>
            </a:r>
            <a:endParaRPr lang="en-GB" sz="2000" i="1" dirty="0">
              <a:solidFill>
                <a:schemeClr val="accent1"/>
              </a:solidFill>
            </a:endParaRPr>
          </a:p>
        </p:txBody>
      </p:sp>
    </p:spTree>
    <p:extLst>
      <p:ext uri="{BB962C8B-B14F-4D97-AF65-F5344CB8AC3E}">
        <p14:creationId xmlns:p14="http://schemas.microsoft.com/office/powerpoint/2010/main" val="185000994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2" y="982132"/>
            <a:ext cx="4800598" cy="1303867"/>
          </a:xfrm>
        </p:spPr>
        <p:txBody>
          <a:bodyPr/>
          <a:lstStyle/>
          <a:p>
            <a:r>
              <a:rPr lang="en-GB" dirty="0" smtClean="0"/>
              <a:t>Contents</a:t>
            </a:r>
            <a:endParaRPr lang="en-GB" dirty="0"/>
          </a:p>
        </p:txBody>
      </p:sp>
      <p:sp>
        <p:nvSpPr>
          <p:cNvPr id="3" name="Content Placeholder 2"/>
          <p:cNvSpPr>
            <a:spLocks noGrp="1"/>
          </p:cNvSpPr>
          <p:nvPr>
            <p:ph idx="1"/>
          </p:nvPr>
        </p:nvSpPr>
        <p:spPr>
          <a:xfrm>
            <a:off x="1295401" y="2556932"/>
            <a:ext cx="4800599" cy="3318936"/>
          </a:xfrm>
        </p:spPr>
        <p:txBody>
          <a:bodyPr>
            <a:normAutofit fontScale="77500" lnSpcReduction="20000"/>
          </a:bodyPr>
          <a:lstStyle/>
          <a:p>
            <a:pPr marL="0" indent="0">
              <a:buNone/>
            </a:pPr>
            <a:r>
              <a:rPr lang="en-GB" dirty="0" smtClean="0">
                <a:hlinkClick r:id="rId2" action="ppaction://hlinksldjump"/>
              </a:rPr>
              <a:t>What do you know?</a:t>
            </a:r>
            <a:endParaRPr lang="en-GB" dirty="0" smtClean="0"/>
          </a:p>
          <a:p>
            <a:pPr marL="0" indent="0">
              <a:buNone/>
            </a:pPr>
            <a:r>
              <a:rPr lang="en-GB" dirty="0" smtClean="0">
                <a:hlinkClick r:id="rId3" action="ppaction://hlinksldjump"/>
              </a:rPr>
              <a:t>What do you want to know?</a:t>
            </a:r>
            <a:endParaRPr lang="en-GB" dirty="0" smtClean="0"/>
          </a:p>
          <a:p>
            <a:pPr marL="0" indent="0">
              <a:buNone/>
            </a:pPr>
            <a:r>
              <a:rPr lang="en-GB" dirty="0" smtClean="0">
                <a:hlinkClick r:id="rId4" action="ppaction://hlinksldjump"/>
              </a:rPr>
              <a:t>Early Life</a:t>
            </a:r>
            <a:endParaRPr lang="en-GB" dirty="0" smtClean="0"/>
          </a:p>
          <a:p>
            <a:pPr marL="0" indent="0">
              <a:buNone/>
            </a:pPr>
            <a:r>
              <a:rPr lang="en-GB" dirty="0" smtClean="0">
                <a:hlinkClick r:id="rId5" action="ppaction://hlinksldjump"/>
              </a:rPr>
              <a:t>Life in Nelson</a:t>
            </a:r>
            <a:endParaRPr lang="en-GB" dirty="0" smtClean="0"/>
          </a:p>
          <a:p>
            <a:pPr marL="0" indent="0">
              <a:buNone/>
            </a:pPr>
            <a:r>
              <a:rPr lang="en-GB" dirty="0" smtClean="0">
                <a:hlinkClick r:id="rId6" action="ppaction://hlinksldjump"/>
              </a:rPr>
              <a:t>Life After Cricket</a:t>
            </a:r>
            <a:endParaRPr lang="en-GB" dirty="0" smtClean="0"/>
          </a:p>
          <a:p>
            <a:pPr marL="0" indent="0">
              <a:buNone/>
            </a:pPr>
            <a:r>
              <a:rPr lang="en-GB" dirty="0" smtClean="0">
                <a:hlinkClick r:id="rId7" action="ppaction://hlinksldjump"/>
              </a:rPr>
              <a:t>Significant Events</a:t>
            </a:r>
            <a:endParaRPr lang="en-GB" dirty="0" smtClean="0"/>
          </a:p>
          <a:p>
            <a:pPr marL="0" indent="0">
              <a:buNone/>
            </a:pPr>
            <a:r>
              <a:rPr lang="en-GB" dirty="0" smtClean="0">
                <a:hlinkClick r:id="rId8" action="ppaction://hlinksldjump"/>
              </a:rPr>
              <a:t>Constantine vs Imperial London Hotel</a:t>
            </a:r>
            <a:endParaRPr lang="en-GB" dirty="0" smtClean="0"/>
          </a:p>
          <a:p>
            <a:pPr marL="0" indent="0">
              <a:buNone/>
            </a:pPr>
            <a:r>
              <a:rPr lang="en-GB" dirty="0" smtClean="0">
                <a:hlinkClick r:id="rId9" action="ppaction://hlinksldjump"/>
              </a:rPr>
              <a:t>How is Sir </a:t>
            </a:r>
            <a:r>
              <a:rPr lang="en-GB" dirty="0" err="1" smtClean="0">
                <a:hlinkClick r:id="rId9" action="ppaction://hlinksldjump"/>
              </a:rPr>
              <a:t>Learie</a:t>
            </a:r>
            <a:r>
              <a:rPr lang="en-GB" dirty="0" smtClean="0">
                <a:hlinkClick r:id="rId9" action="ppaction://hlinksldjump"/>
              </a:rPr>
              <a:t> Constantine Remembered?</a:t>
            </a:r>
            <a:endParaRPr lang="en-GB" dirty="0" smtClean="0"/>
          </a:p>
          <a:p>
            <a:pPr marL="0" indent="0">
              <a:buNone/>
            </a:pPr>
            <a:r>
              <a:rPr lang="en-GB" dirty="0" smtClean="0">
                <a:hlinkClick r:id="rId10" action="ppaction://hlinksldjump"/>
              </a:rPr>
              <a:t>Glossary</a:t>
            </a:r>
            <a:endParaRPr lang="en-GB" dirty="0"/>
          </a:p>
        </p:txBody>
      </p:sp>
      <p:pic>
        <p:nvPicPr>
          <p:cNvPr id="4" name="Picture 3"/>
          <p:cNvPicPr>
            <a:picLocks noChangeAspect="1"/>
          </p:cNvPicPr>
          <p:nvPr/>
        </p:nvPicPr>
        <p:blipFill>
          <a:blip r:embed="rId11"/>
          <a:stretch>
            <a:fillRect/>
          </a:stretch>
        </p:blipFill>
        <p:spPr>
          <a:xfrm>
            <a:off x="6413754" y="2573852"/>
            <a:ext cx="4376166" cy="2839396"/>
          </a:xfrm>
          <a:prstGeom prst="rect">
            <a:avLst/>
          </a:prstGeom>
        </p:spPr>
      </p:pic>
      <p:sp>
        <p:nvSpPr>
          <p:cNvPr id="6" name="TextBox 5"/>
          <p:cNvSpPr txBox="1"/>
          <p:nvPr/>
        </p:nvSpPr>
        <p:spPr>
          <a:xfrm>
            <a:off x="6413754" y="5413248"/>
            <a:ext cx="4376166" cy="707886"/>
          </a:xfrm>
          <a:prstGeom prst="rect">
            <a:avLst/>
          </a:prstGeom>
          <a:noFill/>
        </p:spPr>
        <p:txBody>
          <a:bodyPr wrap="square" rtlCol="0">
            <a:spAutoFit/>
          </a:bodyPr>
          <a:lstStyle/>
          <a:p>
            <a:r>
              <a:rPr lang="en-GB" sz="2000" i="1" dirty="0" smtClean="0"/>
              <a:t>A modern photograph of Queen’s Park Oval, Trinidad’s cricket ground</a:t>
            </a:r>
            <a:endParaRPr lang="en-GB" sz="2000" i="1" dirty="0"/>
          </a:p>
        </p:txBody>
      </p:sp>
      <p:sp>
        <p:nvSpPr>
          <p:cNvPr id="7" name="TextBox 6"/>
          <p:cNvSpPr txBox="1"/>
          <p:nvPr/>
        </p:nvSpPr>
        <p:spPr>
          <a:xfrm>
            <a:off x="8236319" y="6382237"/>
            <a:ext cx="3317053" cy="400110"/>
          </a:xfrm>
          <a:prstGeom prst="rect">
            <a:avLst/>
          </a:prstGeom>
          <a:noFill/>
        </p:spPr>
        <p:txBody>
          <a:bodyPr wrap="square" rtlCol="0">
            <a:spAutoFit/>
          </a:bodyPr>
          <a:lstStyle/>
          <a:p>
            <a:r>
              <a:rPr lang="en-GB" sz="2000" i="1" dirty="0" smtClean="0">
                <a:solidFill>
                  <a:schemeClr val="accent1"/>
                </a:solidFill>
              </a:rPr>
              <a:t>Click anywhere to view the next page</a:t>
            </a:r>
            <a:endParaRPr lang="en-GB" sz="2000" i="1" dirty="0">
              <a:solidFill>
                <a:schemeClr val="accent1"/>
              </a:solidFill>
            </a:endParaRPr>
          </a:p>
        </p:txBody>
      </p:sp>
    </p:spTree>
    <p:extLst>
      <p:ext uri="{BB962C8B-B14F-4D97-AF65-F5344CB8AC3E}">
        <p14:creationId xmlns:p14="http://schemas.microsoft.com/office/powerpoint/2010/main" val="63413620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7837936" y="3902994"/>
            <a:ext cx="2262649" cy="1696987"/>
          </a:xfrm>
          <a:prstGeom prst="rect">
            <a:avLst/>
          </a:prstGeom>
        </p:spPr>
      </p:pic>
      <p:sp>
        <p:nvSpPr>
          <p:cNvPr id="2" name="Title 1"/>
          <p:cNvSpPr>
            <a:spLocks noGrp="1"/>
          </p:cNvSpPr>
          <p:nvPr>
            <p:ph type="title"/>
          </p:nvPr>
        </p:nvSpPr>
        <p:spPr>
          <a:xfrm>
            <a:off x="454154" y="634926"/>
            <a:ext cx="5800342" cy="1303867"/>
          </a:xfrm>
        </p:spPr>
        <p:txBody>
          <a:bodyPr/>
          <a:lstStyle/>
          <a:p>
            <a:r>
              <a:rPr lang="en-GB" dirty="0" smtClean="0"/>
              <a:t>What do you know?</a:t>
            </a:r>
            <a:endParaRPr lang="en-GB" dirty="0"/>
          </a:p>
        </p:txBody>
      </p:sp>
      <p:sp>
        <p:nvSpPr>
          <p:cNvPr id="3" name="Content Placeholder 2"/>
          <p:cNvSpPr>
            <a:spLocks noGrp="1"/>
          </p:cNvSpPr>
          <p:nvPr>
            <p:ph idx="1"/>
          </p:nvPr>
        </p:nvSpPr>
        <p:spPr>
          <a:xfrm>
            <a:off x="838200" y="1825625"/>
            <a:ext cx="5416296" cy="4351338"/>
          </a:xfrm>
        </p:spPr>
        <p:txBody>
          <a:bodyPr/>
          <a:lstStyle/>
          <a:p>
            <a:pPr marL="0" indent="0">
              <a:buNone/>
            </a:pPr>
            <a:r>
              <a:rPr lang="en-GB" sz="2400" dirty="0" smtClean="0"/>
              <a:t>Look at the pictures.</a:t>
            </a:r>
          </a:p>
          <a:p>
            <a:pPr marL="0" indent="0">
              <a:buNone/>
            </a:pPr>
            <a:r>
              <a:rPr lang="en-GB" sz="2400" dirty="0" smtClean="0"/>
              <a:t>Using your detective skills, what information do they tell us about </a:t>
            </a:r>
            <a:r>
              <a:rPr lang="en-GB" sz="2400" dirty="0" err="1" smtClean="0"/>
              <a:t>Learie</a:t>
            </a:r>
            <a:r>
              <a:rPr lang="en-GB" sz="2400" dirty="0" smtClean="0"/>
              <a:t> Constantine?</a:t>
            </a:r>
          </a:p>
          <a:p>
            <a:endParaRPr lang="en-GB" dirty="0"/>
          </a:p>
        </p:txBody>
      </p:sp>
      <p:pic>
        <p:nvPicPr>
          <p:cNvPr id="4" name="Picture 3"/>
          <p:cNvPicPr>
            <a:picLocks noChangeAspect="1"/>
          </p:cNvPicPr>
          <p:nvPr/>
        </p:nvPicPr>
        <p:blipFill>
          <a:blip r:embed="rId3"/>
          <a:stretch>
            <a:fillRect/>
          </a:stretch>
        </p:blipFill>
        <p:spPr>
          <a:xfrm>
            <a:off x="6096000" y="663244"/>
            <a:ext cx="2572512" cy="1543507"/>
          </a:xfrm>
          <a:prstGeom prst="rect">
            <a:avLst/>
          </a:prstGeom>
        </p:spPr>
      </p:pic>
      <p:pic>
        <p:nvPicPr>
          <p:cNvPr id="7" name="Picture 6"/>
          <p:cNvPicPr>
            <a:picLocks noChangeAspect="1"/>
          </p:cNvPicPr>
          <p:nvPr/>
        </p:nvPicPr>
        <p:blipFill>
          <a:blip r:embed="rId4"/>
          <a:stretch>
            <a:fillRect/>
          </a:stretch>
        </p:blipFill>
        <p:spPr>
          <a:xfrm>
            <a:off x="9984244" y="3791583"/>
            <a:ext cx="1502635" cy="2233234"/>
          </a:xfrm>
          <a:prstGeom prst="rect">
            <a:avLst/>
          </a:prstGeom>
        </p:spPr>
      </p:pic>
      <p:pic>
        <p:nvPicPr>
          <p:cNvPr id="8" name="Picture 7"/>
          <p:cNvPicPr>
            <a:picLocks noChangeAspect="1"/>
          </p:cNvPicPr>
          <p:nvPr/>
        </p:nvPicPr>
        <p:blipFill>
          <a:blip r:embed="rId5"/>
          <a:stretch>
            <a:fillRect/>
          </a:stretch>
        </p:blipFill>
        <p:spPr>
          <a:xfrm>
            <a:off x="6096000" y="2680611"/>
            <a:ext cx="1970731" cy="2561950"/>
          </a:xfrm>
          <a:prstGeom prst="rect">
            <a:avLst/>
          </a:prstGeom>
        </p:spPr>
      </p:pic>
      <p:pic>
        <p:nvPicPr>
          <p:cNvPr id="9" name="Picture 8"/>
          <p:cNvPicPr>
            <a:picLocks noChangeAspect="1"/>
          </p:cNvPicPr>
          <p:nvPr/>
        </p:nvPicPr>
        <p:blipFill>
          <a:blip r:embed="rId6"/>
          <a:stretch>
            <a:fillRect/>
          </a:stretch>
        </p:blipFill>
        <p:spPr>
          <a:xfrm>
            <a:off x="9022493" y="704903"/>
            <a:ext cx="2331719" cy="1727199"/>
          </a:xfrm>
          <a:prstGeom prst="rect">
            <a:avLst/>
          </a:prstGeom>
        </p:spPr>
      </p:pic>
      <p:pic>
        <p:nvPicPr>
          <p:cNvPr id="12" name="Picture 11"/>
          <p:cNvPicPr>
            <a:picLocks noChangeAspect="1"/>
          </p:cNvPicPr>
          <p:nvPr/>
        </p:nvPicPr>
        <p:blipFill>
          <a:blip r:embed="rId7">
            <a:extLst>
              <a:ext uri="{BEBA8EAE-BF5A-486C-A8C5-ECC9F3942E4B}">
                <a14:imgProps xmlns:a14="http://schemas.microsoft.com/office/drawing/2010/main">
                  <a14:imgLayer r:embed="rId8">
                    <a14:imgEffect>
                      <a14:backgroundRemoval t="4636" b="96358" l="25238" r="75000">
                        <a14:foregroundMark x1="46429" y1="27318" x2="46429" y2="27318"/>
                        <a14:backgroundMark x1="9048" y1="42715" x2="9048" y2="42715"/>
                        <a14:backgroundMark x1="6548" y1="6954" x2="10595" y2="45530"/>
                        <a14:backgroundMark x1="7857" y1="65397" x2="7857" y2="65397"/>
                        <a14:backgroundMark x1="17619" y1="64735" x2="17619" y2="64735"/>
                        <a14:backgroundMark x1="88333" y1="44868" x2="88333" y2="44868"/>
                      </a14:backgroundRemoval>
                    </a14:imgEffect>
                  </a14:imgLayer>
                </a14:imgProps>
              </a:ext>
            </a:extLst>
          </a:blip>
          <a:stretch>
            <a:fillRect/>
          </a:stretch>
        </p:blipFill>
        <p:spPr>
          <a:xfrm>
            <a:off x="473243" y="3602990"/>
            <a:ext cx="3082321" cy="2216335"/>
          </a:xfrm>
          <a:prstGeom prst="rect">
            <a:avLst/>
          </a:prstGeom>
        </p:spPr>
      </p:pic>
      <p:pic>
        <p:nvPicPr>
          <p:cNvPr id="5" name="Picture 4"/>
          <p:cNvPicPr>
            <a:picLocks noChangeAspect="1"/>
          </p:cNvPicPr>
          <p:nvPr/>
        </p:nvPicPr>
        <p:blipFill>
          <a:blip r:embed="rId9"/>
          <a:stretch>
            <a:fillRect/>
          </a:stretch>
        </p:blipFill>
        <p:spPr>
          <a:xfrm>
            <a:off x="8794932" y="2177401"/>
            <a:ext cx="2488550" cy="1401639"/>
          </a:xfrm>
          <a:prstGeom prst="rect">
            <a:avLst/>
          </a:prstGeom>
        </p:spPr>
      </p:pic>
      <p:pic>
        <p:nvPicPr>
          <p:cNvPr id="13" name="Picture 12"/>
          <p:cNvPicPr>
            <a:picLocks noChangeAspect="1"/>
          </p:cNvPicPr>
          <p:nvPr/>
        </p:nvPicPr>
        <p:blipFill>
          <a:blip r:embed="rId10"/>
          <a:stretch>
            <a:fillRect/>
          </a:stretch>
        </p:blipFill>
        <p:spPr>
          <a:xfrm>
            <a:off x="4096513" y="3307842"/>
            <a:ext cx="1823910" cy="2412536"/>
          </a:xfrm>
          <a:prstGeom prst="rect">
            <a:avLst/>
          </a:prstGeom>
        </p:spPr>
      </p:pic>
      <p:sp>
        <p:nvSpPr>
          <p:cNvPr id="14" name="TextBox 13"/>
          <p:cNvSpPr txBox="1"/>
          <p:nvPr/>
        </p:nvSpPr>
        <p:spPr>
          <a:xfrm>
            <a:off x="454154" y="6382237"/>
            <a:ext cx="4376166" cy="400110"/>
          </a:xfrm>
          <a:prstGeom prst="rect">
            <a:avLst/>
          </a:prstGeom>
          <a:noFill/>
        </p:spPr>
        <p:txBody>
          <a:bodyPr wrap="square" rtlCol="0">
            <a:spAutoFit/>
          </a:bodyPr>
          <a:lstStyle/>
          <a:p>
            <a:r>
              <a:rPr lang="en-GB" sz="2000" b="1" i="1" dirty="0" smtClean="0">
                <a:hlinkClick r:id="rId11" action="ppaction://hlinksldjump"/>
              </a:rPr>
              <a:t>CLICK HERE</a:t>
            </a:r>
            <a:r>
              <a:rPr lang="en-GB" sz="2000" b="1" i="1" dirty="0" smtClean="0"/>
              <a:t> </a:t>
            </a:r>
            <a:r>
              <a:rPr lang="en-GB" sz="2000" i="1" dirty="0" smtClean="0"/>
              <a:t>to return to the contents page</a:t>
            </a:r>
            <a:endParaRPr lang="en-GB" sz="2000" i="1" dirty="0"/>
          </a:p>
        </p:txBody>
      </p:sp>
      <p:sp>
        <p:nvSpPr>
          <p:cNvPr id="15" name="TextBox 14"/>
          <p:cNvSpPr txBox="1"/>
          <p:nvPr/>
        </p:nvSpPr>
        <p:spPr>
          <a:xfrm>
            <a:off x="8236319" y="6382237"/>
            <a:ext cx="3317053" cy="400110"/>
          </a:xfrm>
          <a:prstGeom prst="rect">
            <a:avLst/>
          </a:prstGeom>
          <a:noFill/>
        </p:spPr>
        <p:txBody>
          <a:bodyPr wrap="square" rtlCol="0">
            <a:spAutoFit/>
          </a:bodyPr>
          <a:lstStyle/>
          <a:p>
            <a:r>
              <a:rPr lang="en-GB" sz="2000" i="1" dirty="0" smtClean="0">
                <a:solidFill>
                  <a:schemeClr val="accent1"/>
                </a:solidFill>
              </a:rPr>
              <a:t>Click anywhere to view the next page</a:t>
            </a:r>
            <a:endParaRPr lang="en-GB" sz="2000" i="1" dirty="0">
              <a:solidFill>
                <a:schemeClr val="accent1"/>
              </a:solidFill>
            </a:endParaRPr>
          </a:p>
        </p:txBody>
      </p:sp>
    </p:spTree>
    <p:extLst>
      <p:ext uri="{BB962C8B-B14F-4D97-AF65-F5344CB8AC3E}">
        <p14:creationId xmlns:p14="http://schemas.microsoft.com/office/powerpoint/2010/main" val="84448977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2" y="982132"/>
            <a:ext cx="4995670" cy="1303867"/>
          </a:xfrm>
        </p:spPr>
        <p:txBody>
          <a:bodyPr>
            <a:normAutofit fontScale="90000"/>
          </a:bodyPr>
          <a:lstStyle/>
          <a:p>
            <a:pPr algn="l"/>
            <a:r>
              <a:rPr lang="en-GB" dirty="0" smtClean="0"/>
              <a:t>What do you want to know?</a:t>
            </a:r>
            <a:endParaRPr lang="en-GB" dirty="0"/>
          </a:p>
        </p:txBody>
      </p:sp>
      <p:sp>
        <p:nvSpPr>
          <p:cNvPr id="3" name="Content Placeholder 2"/>
          <p:cNvSpPr>
            <a:spLocks noGrp="1"/>
          </p:cNvSpPr>
          <p:nvPr>
            <p:ph idx="1"/>
          </p:nvPr>
        </p:nvSpPr>
        <p:spPr>
          <a:xfrm>
            <a:off x="1295401" y="2556932"/>
            <a:ext cx="4995671" cy="3318936"/>
          </a:xfrm>
        </p:spPr>
        <p:txBody>
          <a:bodyPr/>
          <a:lstStyle/>
          <a:p>
            <a:pPr marL="0" indent="0">
              <a:buNone/>
            </a:pPr>
            <a:r>
              <a:rPr lang="en-GB" dirty="0" smtClean="0"/>
              <a:t>Think of some questions that will help you find out more about </a:t>
            </a:r>
            <a:r>
              <a:rPr lang="en-GB" dirty="0" err="1" smtClean="0"/>
              <a:t>Learie</a:t>
            </a:r>
            <a:r>
              <a:rPr lang="en-GB" dirty="0" smtClean="0"/>
              <a:t> Constantine.</a:t>
            </a:r>
          </a:p>
          <a:p>
            <a:pPr marL="0" indent="0">
              <a:buNone/>
            </a:pPr>
            <a:r>
              <a:rPr lang="en-GB" dirty="0" smtClean="0"/>
              <a:t>Can you decide which ones are the better questions?</a:t>
            </a:r>
          </a:p>
          <a:p>
            <a:pPr marL="0" indent="0">
              <a:buNone/>
            </a:pPr>
            <a:r>
              <a:rPr lang="en-GB" dirty="0" smtClean="0"/>
              <a:t>After reading which ones have been answered in this text?</a:t>
            </a:r>
            <a:endParaRPr lang="en-GB" dirty="0"/>
          </a:p>
        </p:txBody>
      </p:sp>
      <p:pic>
        <p:nvPicPr>
          <p:cNvPr id="4" name="Picture 3"/>
          <p:cNvPicPr>
            <a:picLocks noChangeAspect="1"/>
          </p:cNvPicPr>
          <p:nvPr/>
        </p:nvPicPr>
        <p:blipFill>
          <a:blip r:embed="rId2"/>
          <a:stretch>
            <a:fillRect/>
          </a:stretch>
        </p:blipFill>
        <p:spPr>
          <a:xfrm>
            <a:off x="7088454" y="2556932"/>
            <a:ext cx="2927613" cy="3073994"/>
          </a:xfrm>
          <a:prstGeom prst="rect">
            <a:avLst/>
          </a:prstGeom>
        </p:spPr>
      </p:pic>
      <p:sp>
        <p:nvSpPr>
          <p:cNvPr id="5" name="TextBox 4"/>
          <p:cNvSpPr txBox="1"/>
          <p:nvPr/>
        </p:nvSpPr>
        <p:spPr>
          <a:xfrm>
            <a:off x="10016067" y="4615263"/>
            <a:ext cx="1549400" cy="1015663"/>
          </a:xfrm>
          <a:prstGeom prst="rect">
            <a:avLst/>
          </a:prstGeom>
          <a:noFill/>
        </p:spPr>
        <p:txBody>
          <a:bodyPr wrap="square" rtlCol="0">
            <a:spAutoFit/>
          </a:bodyPr>
          <a:lstStyle/>
          <a:p>
            <a:r>
              <a:rPr lang="en-GB" sz="2000" i="1" dirty="0" err="1" smtClean="0"/>
              <a:t>Learie</a:t>
            </a:r>
            <a:r>
              <a:rPr lang="en-GB" sz="2000" i="1" dirty="0" smtClean="0"/>
              <a:t> Constantine 1930</a:t>
            </a:r>
            <a:endParaRPr lang="en-GB" sz="2000" i="1" dirty="0"/>
          </a:p>
        </p:txBody>
      </p:sp>
      <p:sp>
        <p:nvSpPr>
          <p:cNvPr id="6" name="TextBox 5"/>
          <p:cNvSpPr txBox="1"/>
          <p:nvPr/>
        </p:nvSpPr>
        <p:spPr>
          <a:xfrm>
            <a:off x="454154" y="6382237"/>
            <a:ext cx="4376166" cy="400110"/>
          </a:xfrm>
          <a:prstGeom prst="rect">
            <a:avLst/>
          </a:prstGeom>
          <a:noFill/>
        </p:spPr>
        <p:txBody>
          <a:bodyPr wrap="square" rtlCol="0">
            <a:spAutoFit/>
          </a:bodyPr>
          <a:lstStyle/>
          <a:p>
            <a:r>
              <a:rPr lang="en-GB" sz="2000" b="1" i="1" dirty="0" smtClean="0">
                <a:hlinkClick r:id="rId3" action="ppaction://hlinksldjump"/>
              </a:rPr>
              <a:t>CLICK HERE</a:t>
            </a:r>
            <a:r>
              <a:rPr lang="en-GB" sz="2000" b="1" i="1" dirty="0" smtClean="0"/>
              <a:t> </a:t>
            </a:r>
            <a:r>
              <a:rPr lang="en-GB" sz="2000" i="1" dirty="0" smtClean="0"/>
              <a:t>to return to the contents page</a:t>
            </a:r>
            <a:endParaRPr lang="en-GB" sz="2000" i="1" dirty="0"/>
          </a:p>
        </p:txBody>
      </p:sp>
      <p:sp>
        <p:nvSpPr>
          <p:cNvPr id="7" name="TextBox 6"/>
          <p:cNvSpPr txBox="1"/>
          <p:nvPr/>
        </p:nvSpPr>
        <p:spPr>
          <a:xfrm>
            <a:off x="8236319" y="6382237"/>
            <a:ext cx="3317053" cy="400110"/>
          </a:xfrm>
          <a:prstGeom prst="rect">
            <a:avLst/>
          </a:prstGeom>
          <a:noFill/>
        </p:spPr>
        <p:txBody>
          <a:bodyPr wrap="square" rtlCol="0">
            <a:spAutoFit/>
          </a:bodyPr>
          <a:lstStyle/>
          <a:p>
            <a:r>
              <a:rPr lang="en-GB" sz="2000" i="1" dirty="0" smtClean="0">
                <a:solidFill>
                  <a:schemeClr val="accent1"/>
                </a:solidFill>
              </a:rPr>
              <a:t>Click anywhere to view the next page</a:t>
            </a:r>
            <a:endParaRPr lang="en-GB" sz="2000" i="1" dirty="0">
              <a:solidFill>
                <a:schemeClr val="accent1"/>
              </a:solidFill>
            </a:endParaRPr>
          </a:p>
        </p:txBody>
      </p:sp>
      <p:pic>
        <p:nvPicPr>
          <p:cNvPr id="8" name="Picture 7"/>
          <p:cNvPicPr>
            <a:picLocks noChangeAspect="1"/>
          </p:cNvPicPr>
          <p:nvPr/>
        </p:nvPicPr>
        <p:blipFill>
          <a:blip r:embed="rId4"/>
          <a:stretch>
            <a:fillRect/>
          </a:stretch>
        </p:blipFill>
        <p:spPr>
          <a:xfrm>
            <a:off x="7472601" y="690546"/>
            <a:ext cx="2159318" cy="1595453"/>
          </a:xfrm>
          <a:prstGeom prst="rect">
            <a:avLst/>
          </a:prstGeom>
        </p:spPr>
      </p:pic>
    </p:spTree>
    <p:extLst>
      <p:ext uri="{BB962C8B-B14F-4D97-AF65-F5344CB8AC3E}">
        <p14:creationId xmlns:p14="http://schemas.microsoft.com/office/powerpoint/2010/main" val="66618844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2" y="982132"/>
            <a:ext cx="4800598" cy="1303867"/>
          </a:xfrm>
        </p:spPr>
        <p:txBody>
          <a:bodyPr/>
          <a:lstStyle/>
          <a:p>
            <a:r>
              <a:rPr lang="en-GB" dirty="0" smtClean="0"/>
              <a:t>Early Life</a:t>
            </a:r>
            <a:endParaRPr lang="en-GB" dirty="0"/>
          </a:p>
        </p:txBody>
      </p:sp>
      <p:sp>
        <p:nvSpPr>
          <p:cNvPr id="3" name="Content Placeholder 2"/>
          <p:cNvSpPr>
            <a:spLocks noGrp="1"/>
          </p:cNvSpPr>
          <p:nvPr>
            <p:ph idx="1"/>
          </p:nvPr>
        </p:nvSpPr>
        <p:spPr>
          <a:xfrm>
            <a:off x="1295401" y="2556932"/>
            <a:ext cx="4800599" cy="3318936"/>
          </a:xfrm>
        </p:spPr>
        <p:txBody>
          <a:bodyPr/>
          <a:lstStyle/>
          <a:p>
            <a:pPr marL="0" indent="0">
              <a:buNone/>
            </a:pPr>
            <a:r>
              <a:rPr lang="en-GB" dirty="0" err="1" smtClean="0"/>
              <a:t>Learie</a:t>
            </a:r>
            <a:r>
              <a:rPr lang="en-GB" dirty="0" smtClean="0"/>
              <a:t> was born in Trinidad, a small island in the Caribbean, on 21</a:t>
            </a:r>
            <a:r>
              <a:rPr lang="en-GB" baseline="30000" dirty="0" smtClean="0"/>
              <a:t>st</a:t>
            </a:r>
            <a:r>
              <a:rPr lang="en-GB" dirty="0" smtClean="0"/>
              <a:t> September 1901.</a:t>
            </a:r>
          </a:p>
          <a:p>
            <a:pPr marL="0" indent="0">
              <a:buNone/>
            </a:pPr>
            <a:r>
              <a:rPr lang="en-GB" dirty="0" smtClean="0"/>
              <a:t>His Great Grandfather was a </a:t>
            </a:r>
            <a:r>
              <a:rPr lang="en-GB" b="1" u="sng" dirty="0" smtClean="0">
                <a:hlinkClick r:id="rId2" action="ppaction://hlinksldjump"/>
              </a:rPr>
              <a:t>slave</a:t>
            </a:r>
            <a:r>
              <a:rPr lang="en-GB" dirty="0" smtClean="0"/>
              <a:t> on the island.</a:t>
            </a:r>
          </a:p>
          <a:p>
            <a:pPr marL="0" indent="0">
              <a:buNone/>
            </a:pPr>
            <a:r>
              <a:rPr lang="en-GB" dirty="0" err="1" smtClean="0"/>
              <a:t>Learie</a:t>
            </a:r>
            <a:r>
              <a:rPr lang="en-GB" dirty="0" smtClean="0"/>
              <a:t> met his wife, Norma, in 1921 and his daughter, Gloria, was born in 1928.</a:t>
            </a:r>
            <a:endParaRPr lang="en-GB" dirty="0"/>
          </a:p>
        </p:txBody>
      </p:sp>
      <p:pic>
        <p:nvPicPr>
          <p:cNvPr id="4" name="Picture 3"/>
          <p:cNvPicPr>
            <a:picLocks noChangeAspect="1"/>
          </p:cNvPicPr>
          <p:nvPr/>
        </p:nvPicPr>
        <p:blipFill>
          <a:blip r:embed="rId3"/>
          <a:stretch>
            <a:fillRect/>
          </a:stretch>
        </p:blipFill>
        <p:spPr>
          <a:xfrm>
            <a:off x="6388608" y="755905"/>
            <a:ext cx="4389120" cy="1326896"/>
          </a:xfrm>
          <a:prstGeom prst="rect">
            <a:avLst/>
          </a:prstGeom>
        </p:spPr>
      </p:pic>
      <p:pic>
        <p:nvPicPr>
          <p:cNvPr id="5" name="Picture 4"/>
          <p:cNvPicPr>
            <a:picLocks noChangeAspect="1"/>
          </p:cNvPicPr>
          <p:nvPr/>
        </p:nvPicPr>
        <p:blipFill>
          <a:blip r:embed="rId4"/>
          <a:stretch>
            <a:fillRect/>
          </a:stretch>
        </p:blipFill>
        <p:spPr>
          <a:xfrm>
            <a:off x="6096000" y="2821769"/>
            <a:ext cx="4958688" cy="2789262"/>
          </a:xfrm>
          <a:prstGeom prst="rect">
            <a:avLst/>
          </a:prstGeom>
        </p:spPr>
      </p:pic>
      <p:cxnSp>
        <p:nvCxnSpPr>
          <p:cNvPr id="7" name="Straight Arrow Connector 6"/>
          <p:cNvCxnSpPr/>
          <p:nvPr/>
        </p:nvCxnSpPr>
        <p:spPr>
          <a:xfrm flipH="1">
            <a:off x="7754112" y="4108704"/>
            <a:ext cx="292608" cy="304800"/>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6395085" y="2052175"/>
            <a:ext cx="4376166" cy="400110"/>
          </a:xfrm>
          <a:prstGeom prst="rect">
            <a:avLst/>
          </a:prstGeom>
          <a:noFill/>
        </p:spPr>
        <p:txBody>
          <a:bodyPr wrap="square" rtlCol="0">
            <a:spAutoFit/>
          </a:bodyPr>
          <a:lstStyle/>
          <a:p>
            <a:pPr algn="ctr"/>
            <a:r>
              <a:rPr lang="en-GB" sz="2000" i="1" dirty="0" smtClean="0"/>
              <a:t>Trinidad’s coastline</a:t>
            </a:r>
            <a:endParaRPr lang="en-GB" sz="2000" i="1" dirty="0"/>
          </a:p>
        </p:txBody>
      </p:sp>
      <p:sp>
        <p:nvSpPr>
          <p:cNvPr id="11" name="TextBox 10"/>
          <p:cNvSpPr txBox="1"/>
          <p:nvPr/>
        </p:nvSpPr>
        <p:spPr>
          <a:xfrm>
            <a:off x="6520433" y="5521925"/>
            <a:ext cx="4376166" cy="707886"/>
          </a:xfrm>
          <a:prstGeom prst="rect">
            <a:avLst/>
          </a:prstGeom>
          <a:noFill/>
        </p:spPr>
        <p:txBody>
          <a:bodyPr wrap="square" rtlCol="0">
            <a:spAutoFit/>
          </a:bodyPr>
          <a:lstStyle/>
          <a:p>
            <a:r>
              <a:rPr lang="en-GB" sz="2000" i="1" dirty="0" smtClean="0"/>
              <a:t>The red arrow shows where Trinidad is on a world map, just off the coast of South America</a:t>
            </a:r>
            <a:endParaRPr lang="en-GB" sz="2000" i="1" dirty="0"/>
          </a:p>
        </p:txBody>
      </p:sp>
      <p:sp>
        <p:nvSpPr>
          <p:cNvPr id="12" name="TextBox 11"/>
          <p:cNvSpPr txBox="1"/>
          <p:nvPr/>
        </p:nvSpPr>
        <p:spPr>
          <a:xfrm>
            <a:off x="454154" y="6382237"/>
            <a:ext cx="4376166" cy="400110"/>
          </a:xfrm>
          <a:prstGeom prst="rect">
            <a:avLst/>
          </a:prstGeom>
          <a:noFill/>
        </p:spPr>
        <p:txBody>
          <a:bodyPr wrap="square" rtlCol="0">
            <a:spAutoFit/>
          </a:bodyPr>
          <a:lstStyle/>
          <a:p>
            <a:r>
              <a:rPr lang="en-GB" sz="2000" b="1" i="1" dirty="0" smtClean="0">
                <a:hlinkClick r:id="rId5" action="ppaction://hlinksldjump"/>
              </a:rPr>
              <a:t>CLICK HERE</a:t>
            </a:r>
            <a:r>
              <a:rPr lang="en-GB" sz="2000" b="1" i="1" dirty="0" smtClean="0"/>
              <a:t> </a:t>
            </a:r>
            <a:r>
              <a:rPr lang="en-GB" sz="2000" i="1" dirty="0" smtClean="0"/>
              <a:t>to return to the contents page</a:t>
            </a:r>
            <a:endParaRPr lang="en-GB" sz="2000" i="1" dirty="0"/>
          </a:p>
        </p:txBody>
      </p:sp>
      <p:sp>
        <p:nvSpPr>
          <p:cNvPr id="13" name="TextBox 12"/>
          <p:cNvSpPr txBox="1"/>
          <p:nvPr/>
        </p:nvSpPr>
        <p:spPr>
          <a:xfrm>
            <a:off x="8236319" y="6382237"/>
            <a:ext cx="3317053" cy="400110"/>
          </a:xfrm>
          <a:prstGeom prst="rect">
            <a:avLst/>
          </a:prstGeom>
          <a:noFill/>
        </p:spPr>
        <p:txBody>
          <a:bodyPr wrap="square" rtlCol="0">
            <a:spAutoFit/>
          </a:bodyPr>
          <a:lstStyle/>
          <a:p>
            <a:r>
              <a:rPr lang="en-GB" sz="2000" i="1" dirty="0" smtClean="0">
                <a:solidFill>
                  <a:schemeClr val="accent1"/>
                </a:solidFill>
              </a:rPr>
              <a:t>Click anywhere to view the next page</a:t>
            </a:r>
            <a:endParaRPr lang="en-GB" sz="2000" i="1" dirty="0">
              <a:solidFill>
                <a:schemeClr val="accent1"/>
              </a:solidFill>
            </a:endParaRPr>
          </a:p>
        </p:txBody>
      </p:sp>
    </p:spTree>
    <p:extLst>
      <p:ext uri="{BB962C8B-B14F-4D97-AF65-F5344CB8AC3E}">
        <p14:creationId xmlns:p14="http://schemas.microsoft.com/office/powerpoint/2010/main" val="119946059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2" y="982132"/>
            <a:ext cx="4788406" cy="1303867"/>
          </a:xfrm>
        </p:spPr>
        <p:txBody>
          <a:bodyPr/>
          <a:lstStyle/>
          <a:p>
            <a:pPr algn="l"/>
            <a:r>
              <a:rPr lang="en-GB" dirty="0" smtClean="0"/>
              <a:t>Life in Nelson</a:t>
            </a:r>
            <a:endParaRPr lang="en-GB" dirty="0"/>
          </a:p>
        </p:txBody>
      </p:sp>
      <p:sp>
        <p:nvSpPr>
          <p:cNvPr id="5" name="Content Placeholder 4"/>
          <p:cNvSpPr>
            <a:spLocks noGrp="1"/>
          </p:cNvSpPr>
          <p:nvPr>
            <p:ph idx="1"/>
          </p:nvPr>
        </p:nvSpPr>
        <p:spPr>
          <a:xfrm>
            <a:off x="1295401" y="2556932"/>
            <a:ext cx="4788407" cy="3318936"/>
          </a:xfrm>
        </p:spPr>
        <p:txBody>
          <a:bodyPr>
            <a:normAutofit fontScale="85000" lnSpcReduction="10000"/>
          </a:bodyPr>
          <a:lstStyle/>
          <a:p>
            <a:pPr marL="0" indent="0">
              <a:buNone/>
            </a:pPr>
            <a:r>
              <a:rPr lang="en-GB" dirty="0" err="1" smtClean="0"/>
              <a:t>Learie</a:t>
            </a:r>
            <a:r>
              <a:rPr lang="en-GB" dirty="0" smtClean="0"/>
              <a:t> came to England to play for Nelson Cricket Club and played his first game in 1929. With Nelson, he won the league 7 times and the knockout cup twice. He became possibly the best-paid sportsman in the country.</a:t>
            </a:r>
          </a:p>
          <a:p>
            <a:pPr marL="0" indent="0">
              <a:buNone/>
            </a:pPr>
            <a:r>
              <a:rPr lang="en-GB" dirty="0" smtClean="0"/>
              <a:t>He first lived on Howard Street before moving to Meredith Street.</a:t>
            </a:r>
          </a:p>
          <a:p>
            <a:pPr marL="0" indent="0">
              <a:buNone/>
            </a:pPr>
            <a:r>
              <a:rPr lang="en-GB" dirty="0" smtClean="0"/>
              <a:t>His daughter went to school in Nelson and became a teacher after attending university in Scotland.</a:t>
            </a:r>
          </a:p>
        </p:txBody>
      </p:sp>
      <p:pic>
        <p:nvPicPr>
          <p:cNvPr id="6" name="Picture 5"/>
          <p:cNvPicPr>
            <a:picLocks noChangeAspect="1"/>
          </p:cNvPicPr>
          <p:nvPr/>
        </p:nvPicPr>
        <p:blipFill>
          <a:blip r:embed="rId2"/>
          <a:stretch>
            <a:fillRect/>
          </a:stretch>
        </p:blipFill>
        <p:spPr>
          <a:xfrm>
            <a:off x="6434120" y="2670930"/>
            <a:ext cx="4785775" cy="3090940"/>
          </a:xfrm>
          <a:prstGeom prst="rect">
            <a:avLst/>
          </a:prstGeom>
        </p:spPr>
      </p:pic>
      <p:pic>
        <p:nvPicPr>
          <p:cNvPr id="7" name="Picture 6"/>
          <p:cNvPicPr>
            <a:picLocks noChangeAspect="1"/>
          </p:cNvPicPr>
          <p:nvPr/>
        </p:nvPicPr>
        <p:blipFill>
          <a:blip r:embed="rId3"/>
          <a:stretch>
            <a:fillRect/>
          </a:stretch>
        </p:blipFill>
        <p:spPr>
          <a:xfrm>
            <a:off x="4830320" y="724853"/>
            <a:ext cx="1618580" cy="1561146"/>
          </a:xfrm>
          <a:prstGeom prst="rect">
            <a:avLst/>
          </a:prstGeom>
        </p:spPr>
      </p:pic>
      <p:sp>
        <p:nvSpPr>
          <p:cNvPr id="8" name="TextBox 7"/>
          <p:cNvSpPr txBox="1"/>
          <p:nvPr/>
        </p:nvSpPr>
        <p:spPr>
          <a:xfrm>
            <a:off x="6361459" y="918520"/>
            <a:ext cx="2128995" cy="1323439"/>
          </a:xfrm>
          <a:prstGeom prst="rect">
            <a:avLst/>
          </a:prstGeom>
          <a:noFill/>
        </p:spPr>
        <p:txBody>
          <a:bodyPr wrap="square" rtlCol="0">
            <a:spAutoFit/>
          </a:bodyPr>
          <a:lstStyle/>
          <a:p>
            <a:pPr algn="ctr"/>
            <a:r>
              <a:rPr lang="en-GB" sz="2000" i="1" dirty="0" smtClean="0"/>
              <a:t>This blue plaque shows where </a:t>
            </a:r>
            <a:r>
              <a:rPr lang="en-GB" sz="2000" i="1" dirty="0" err="1" smtClean="0"/>
              <a:t>Learie</a:t>
            </a:r>
            <a:r>
              <a:rPr lang="en-GB" sz="2000" i="1" dirty="0" smtClean="0"/>
              <a:t> lived on Meredith Street</a:t>
            </a:r>
            <a:endParaRPr lang="en-GB" sz="2000" i="1" dirty="0"/>
          </a:p>
        </p:txBody>
      </p:sp>
      <p:sp>
        <p:nvSpPr>
          <p:cNvPr id="9" name="TextBox 8"/>
          <p:cNvSpPr txBox="1"/>
          <p:nvPr/>
        </p:nvSpPr>
        <p:spPr>
          <a:xfrm>
            <a:off x="7007144" y="3136427"/>
            <a:ext cx="2828544" cy="338554"/>
          </a:xfrm>
          <a:prstGeom prst="rect">
            <a:avLst/>
          </a:prstGeom>
          <a:noFill/>
        </p:spPr>
        <p:txBody>
          <a:bodyPr wrap="square" rtlCol="0">
            <a:spAutoFit/>
          </a:bodyPr>
          <a:lstStyle/>
          <a:p>
            <a:r>
              <a:rPr lang="en-GB" sz="1600" i="1" dirty="0" smtClean="0"/>
              <a:t>His first house on Howard Street</a:t>
            </a:r>
            <a:endParaRPr lang="en-GB" sz="1600" i="1" dirty="0"/>
          </a:p>
        </p:txBody>
      </p:sp>
      <p:sp>
        <p:nvSpPr>
          <p:cNvPr id="10" name="TextBox 9"/>
          <p:cNvSpPr txBox="1"/>
          <p:nvPr/>
        </p:nvSpPr>
        <p:spPr>
          <a:xfrm>
            <a:off x="454154" y="6382237"/>
            <a:ext cx="4376166" cy="400110"/>
          </a:xfrm>
          <a:prstGeom prst="rect">
            <a:avLst/>
          </a:prstGeom>
          <a:noFill/>
        </p:spPr>
        <p:txBody>
          <a:bodyPr wrap="square" rtlCol="0">
            <a:spAutoFit/>
          </a:bodyPr>
          <a:lstStyle/>
          <a:p>
            <a:r>
              <a:rPr lang="en-GB" sz="2000" b="1" i="1" dirty="0" smtClean="0">
                <a:hlinkClick r:id="rId4" action="ppaction://hlinksldjump"/>
              </a:rPr>
              <a:t>CLICK HERE</a:t>
            </a:r>
            <a:r>
              <a:rPr lang="en-GB" sz="2000" b="1" i="1" dirty="0" smtClean="0"/>
              <a:t> </a:t>
            </a:r>
            <a:r>
              <a:rPr lang="en-GB" sz="2000" i="1" dirty="0" smtClean="0"/>
              <a:t>to return to the contents page</a:t>
            </a:r>
            <a:endParaRPr lang="en-GB" sz="2000" i="1" dirty="0"/>
          </a:p>
        </p:txBody>
      </p:sp>
      <p:sp>
        <p:nvSpPr>
          <p:cNvPr id="12" name="TextBox 11"/>
          <p:cNvSpPr txBox="1"/>
          <p:nvPr/>
        </p:nvSpPr>
        <p:spPr>
          <a:xfrm>
            <a:off x="8236319" y="6382237"/>
            <a:ext cx="3317053" cy="400110"/>
          </a:xfrm>
          <a:prstGeom prst="rect">
            <a:avLst/>
          </a:prstGeom>
          <a:noFill/>
        </p:spPr>
        <p:txBody>
          <a:bodyPr wrap="square" rtlCol="0">
            <a:spAutoFit/>
          </a:bodyPr>
          <a:lstStyle/>
          <a:p>
            <a:r>
              <a:rPr lang="en-GB" sz="2000" i="1" dirty="0" smtClean="0">
                <a:solidFill>
                  <a:schemeClr val="accent1"/>
                </a:solidFill>
              </a:rPr>
              <a:t>Click anywhere to view the next page</a:t>
            </a:r>
            <a:endParaRPr lang="en-GB" sz="2000" i="1" dirty="0">
              <a:solidFill>
                <a:schemeClr val="accent1"/>
              </a:solidFill>
            </a:endParaRPr>
          </a:p>
        </p:txBody>
      </p:sp>
      <p:pic>
        <p:nvPicPr>
          <p:cNvPr id="4" name="Picture 3"/>
          <p:cNvPicPr>
            <a:picLocks noChangeAspect="1"/>
          </p:cNvPicPr>
          <p:nvPr/>
        </p:nvPicPr>
        <p:blipFill rotWithShape="1">
          <a:blip r:embed="rId5"/>
          <a:srcRect l="15141" t="16277" r="4638" b="9145"/>
          <a:stretch/>
        </p:blipFill>
        <p:spPr>
          <a:xfrm>
            <a:off x="8403012" y="801081"/>
            <a:ext cx="2982593" cy="1559665"/>
          </a:xfrm>
          <a:prstGeom prst="rect">
            <a:avLst/>
          </a:prstGeom>
        </p:spPr>
      </p:pic>
    </p:spTree>
    <p:extLst>
      <p:ext uri="{BB962C8B-B14F-4D97-AF65-F5344CB8AC3E}">
        <p14:creationId xmlns:p14="http://schemas.microsoft.com/office/powerpoint/2010/main" val="315383044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2" y="982132"/>
            <a:ext cx="4788406" cy="1303867"/>
          </a:xfrm>
        </p:spPr>
        <p:txBody>
          <a:bodyPr/>
          <a:lstStyle/>
          <a:p>
            <a:r>
              <a:rPr lang="en-GB" dirty="0" smtClean="0"/>
              <a:t>Life After Cricket</a:t>
            </a:r>
            <a:endParaRPr lang="en-GB" dirty="0"/>
          </a:p>
        </p:txBody>
      </p:sp>
      <p:sp>
        <p:nvSpPr>
          <p:cNvPr id="3" name="Content Placeholder 2"/>
          <p:cNvSpPr>
            <a:spLocks noGrp="1"/>
          </p:cNvSpPr>
          <p:nvPr>
            <p:ph idx="1"/>
          </p:nvPr>
        </p:nvSpPr>
        <p:spPr>
          <a:xfrm>
            <a:off x="1295401" y="2556932"/>
            <a:ext cx="4788407" cy="3318936"/>
          </a:xfrm>
        </p:spPr>
        <p:txBody>
          <a:bodyPr>
            <a:normAutofit fontScale="92500" lnSpcReduction="20000"/>
          </a:bodyPr>
          <a:lstStyle/>
          <a:p>
            <a:pPr marL="0" indent="0">
              <a:buNone/>
            </a:pPr>
            <a:r>
              <a:rPr lang="en-GB" dirty="0" err="1" smtClean="0"/>
              <a:t>Learie</a:t>
            </a:r>
            <a:r>
              <a:rPr lang="en-GB" dirty="0"/>
              <a:t> </a:t>
            </a:r>
            <a:r>
              <a:rPr lang="en-GB" dirty="0" smtClean="0"/>
              <a:t>returned to Trinidad </a:t>
            </a:r>
            <a:r>
              <a:rPr lang="en-GB" smtClean="0"/>
              <a:t>in 1954 </a:t>
            </a:r>
            <a:r>
              <a:rPr lang="en-GB" dirty="0" smtClean="0"/>
              <a:t>and was elected to work in the government. He became Trinidad’s first </a:t>
            </a:r>
            <a:r>
              <a:rPr lang="en-GB" b="1" u="sng" dirty="0" smtClean="0">
                <a:hlinkClick r:id="rId2" action="ppaction://hlinksldjump"/>
              </a:rPr>
              <a:t>High Commissioner</a:t>
            </a:r>
            <a:r>
              <a:rPr lang="en-GB" dirty="0" smtClean="0"/>
              <a:t> and was sent to work in London in 1961.</a:t>
            </a:r>
          </a:p>
          <a:p>
            <a:pPr marL="0" indent="0">
              <a:buNone/>
            </a:pPr>
            <a:r>
              <a:rPr lang="en-GB" dirty="0" smtClean="0"/>
              <a:t>He was </a:t>
            </a:r>
            <a:r>
              <a:rPr lang="en-GB" b="1" u="sng" dirty="0" smtClean="0">
                <a:hlinkClick r:id="rId2" action="ppaction://hlinksldjump"/>
              </a:rPr>
              <a:t>knighted</a:t>
            </a:r>
            <a:r>
              <a:rPr lang="en-GB" dirty="0" smtClean="0"/>
              <a:t> by the Queen in 1962 and became Sir </a:t>
            </a:r>
            <a:r>
              <a:rPr lang="en-GB" dirty="0" err="1" smtClean="0"/>
              <a:t>Learie</a:t>
            </a:r>
            <a:r>
              <a:rPr lang="en-GB" dirty="0" smtClean="0"/>
              <a:t> Constantine.</a:t>
            </a:r>
          </a:p>
          <a:p>
            <a:pPr marL="0" indent="0">
              <a:buNone/>
            </a:pPr>
            <a:r>
              <a:rPr lang="en-GB" dirty="0" smtClean="0"/>
              <a:t>In 1969, he became the first black man to work in the </a:t>
            </a:r>
            <a:r>
              <a:rPr lang="en-GB" b="1" u="sng" dirty="0" smtClean="0">
                <a:hlinkClick r:id="rId2" action="ppaction://hlinksldjump"/>
              </a:rPr>
              <a:t>House of Lords</a:t>
            </a:r>
            <a:r>
              <a:rPr lang="en-GB" dirty="0" smtClean="0"/>
              <a:t>.</a:t>
            </a:r>
          </a:p>
          <a:p>
            <a:pPr marL="0" indent="0">
              <a:buNone/>
            </a:pPr>
            <a:r>
              <a:rPr lang="en-GB" dirty="0" smtClean="0"/>
              <a:t>Sir </a:t>
            </a:r>
            <a:r>
              <a:rPr lang="en-GB" dirty="0" err="1" smtClean="0"/>
              <a:t>Learie</a:t>
            </a:r>
            <a:r>
              <a:rPr lang="en-GB" dirty="0" smtClean="0"/>
              <a:t> Constantine died in 1971.</a:t>
            </a:r>
          </a:p>
        </p:txBody>
      </p:sp>
      <p:pic>
        <p:nvPicPr>
          <p:cNvPr id="4" name="Picture 3"/>
          <p:cNvPicPr>
            <a:picLocks noChangeAspect="1"/>
          </p:cNvPicPr>
          <p:nvPr/>
        </p:nvPicPr>
        <p:blipFill rotWithShape="1">
          <a:blip r:embed="rId3"/>
          <a:srcRect b="6307"/>
          <a:stretch/>
        </p:blipFill>
        <p:spPr>
          <a:xfrm>
            <a:off x="6903338" y="982132"/>
            <a:ext cx="3569590" cy="4482228"/>
          </a:xfrm>
          <a:prstGeom prst="rect">
            <a:avLst/>
          </a:prstGeom>
        </p:spPr>
      </p:pic>
      <p:sp>
        <p:nvSpPr>
          <p:cNvPr id="5" name="TextBox 4"/>
          <p:cNvSpPr txBox="1"/>
          <p:nvPr/>
        </p:nvSpPr>
        <p:spPr>
          <a:xfrm>
            <a:off x="6903338" y="5464360"/>
            <a:ext cx="3569590" cy="707886"/>
          </a:xfrm>
          <a:prstGeom prst="rect">
            <a:avLst/>
          </a:prstGeom>
          <a:noFill/>
        </p:spPr>
        <p:txBody>
          <a:bodyPr wrap="square" rtlCol="0">
            <a:spAutoFit/>
          </a:bodyPr>
          <a:lstStyle/>
          <a:p>
            <a:r>
              <a:rPr lang="en-GB" sz="2000" i="1" dirty="0" smtClean="0"/>
              <a:t>Sir </a:t>
            </a:r>
            <a:r>
              <a:rPr lang="en-GB" sz="2000" i="1" dirty="0" err="1" smtClean="0"/>
              <a:t>Learie</a:t>
            </a:r>
            <a:r>
              <a:rPr lang="en-GB" sz="2000" i="1" dirty="0" smtClean="0"/>
              <a:t> Constantine on the day he was introduced to the Lords</a:t>
            </a:r>
            <a:endParaRPr lang="en-GB" sz="2000" i="1" dirty="0"/>
          </a:p>
        </p:txBody>
      </p:sp>
      <p:sp>
        <p:nvSpPr>
          <p:cNvPr id="6" name="TextBox 5"/>
          <p:cNvSpPr txBox="1"/>
          <p:nvPr/>
        </p:nvSpPr>
        <p:spPr>
          <a:xfrm>
            <a:off x="454154" y="6382237"/>
            <a:ext cx="4376166" cy="400110"/>
          </a:xfrm>
          <a:prstGeom prst="rect">
            <a:avLst/>
          </a:prstGeom>
          <a:noFill/>
        </p:spPr>
        <p:txBody>
          <a:bodyPr wrap="square" rtlCol="0">
            <a:spAutoFit/>
          </a:bodyPr>
          <a:lstStyle/>
          <a:p>
            <a:r>
              <a:rPr lang="en-GB" sz="2000" b="1" i="1" dirty="0" smtClean="0">
                <a:hlinkClick r:id="rId4" action="ppaction://hlinksldjump"/>
              </a:rPr>
              <a:t>CLICK HERE</a:t>
            </a:r>
            <a:r>
              <a:rPr lang="en-GB" sz="2000" b="1" i="1" dirty="0" smtClean="0"/>
              <a:t> </a:t>
            </a:r>
            <a:r>
              <a:rPr lang="en-GB" sz="2000" i="1" dirty="0" smtClean="0"/>
              <a:t>to return to the contents page</a:t>
            </a:r>
            <a:endParaRPr lang="en-GB" sz="2000" i="1" dirty="0"/>
          </a:p>
        </p:txBody>
      </p:sp>
      <p:sp>
        <p:nvSpPr>
          <p:cNvPr id="7" name="TextBox 6"/>
          <p:cNvSpPr txBox="1"/>
          <p:nvPr/>
        </p:nvSpPr>
        <p:spPr>
          <a:xfrm>
            <a:off x="8236319" y="6382237"/>
            <a:ext cx="3317053" cy="400110"/>
          </a:xfrm>
          <a:prstGeom prst="rect">
            <a:avLst/>
          </a:prstGeom>
          <a:noFill/>
        </p:spPr>
        <p:txBody>
          <a:bodyPr wrap="square" rtlCol="0">
            <a:spAutoFit/>
          </a:bodyPr>
          <a:lstStyle/>
          <a:p>
            <a:r>
              <a:rPr lang="en-GB" sz="2000" i="1" dirty="0" smtClean="0">
                <a:solidFill>
                  <a:schemeClr val="accent1"/>
                </a:solidFill>
              </a:rPr>
              <a:t>Click anywhere to view the next page</a:t>
            </a:r>
            <a:endParaRPr lang="en-GB" sz="2000" i="1" dirty="0">
              <a:solidFill>
                <a:schemeClr val="accent1"/>
              </a:solidFill>
            </a:endParaRPr>
          </a:p>
        </p:txBody>
      </p:sp>
    </p:spTree>
    <p:extLst>
      <p:ext uri="{BB962C8B-B14F-4D97-AF65-F5344CB8AC3E}">
        <p14:creationId xmlns:p14="http://schemas.microsoft.com/office/powerpoint/2010/main" val="146985178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2" y="982132"/>
            <a:ext cx="4776214" cy="1303867"/>
          </a:xfrm>
        </p:spPr>
        <p:txBody>
          <a:bodyPr/>
          <a:lstStyle/>
          <a:p>
            <a:r>
              <a:rPr lang="en-GB" dirty="0" smtClean="0"/>
              <a:t>Significant Events</a:t>
            </a:r>
            <a:endParaRPr lang="en-GB" dirty="0"/>
          </a:p>
        </p:txBody>
      </p:sp>
      <p:sp>
        <p:nvSpPr>
          <p:cNvPr id="3" name="Content Placeholder 2"/>
          <p:cNvSpPr>
            <a:spLocks noGrp="1"/>
          </p:cNvSpPr>
          <p:nvPr>
            <p:ph idx="1"/>
          </p:nvPr>
        </p:nvSpPr>
        <p:spPr>
          <a:xfrm>
            <a:off x="1295401" y="2556932"/>
            <a:ext cx="4776215" cy="3318936"/>
          </a:xfrm>
        </p:spPr>
        <p:txBody>
          <a:bodyPr>
            <a:normAutofit fontScale="85000" lnSpcReduction="20000"/>
          </a:bodyPr>
          <a:lstStyle/>
          <a:p>
            <a:pPr marL="0" indent="0">
              <a:buNone/>
            </a:pPr>
            <a:r>
              <a:rPr lang="en-GB" dirty="0" smtClean="0"/>
              <a:t>When he first arrived in Nelson, the people were not very kind to him because of the colour of his skin. Eventually, he changed people’s minds and was described as a </a:t>
            </a:r>
            <a:r>
              <a:rPr lang="en-GB" i="1" dirty="0" smtClean="0"/>
              <a:t>local champion</a:t>
            </a:r>
            <a:r>
              <a:rPr lang="en-GB" dirty="0" smtClean="0"/>
              <a:t>. </a:t>
            </a:r>
          </a:p>
          <a:p>
            <a:pPr marL="0" indent="0">
              <a:buNone/>
            </a:pPr>
            <a:r>
              <a:rPr lang="en-GB" dirty="0" smtClean="0"/>
              <a:t>He raised lots of money for charity through cricket matches because lots of people wanted to see him play. </a:t>
            </a:r>
          </a:p>
          <a:p>
            <a:pPr marL="0" indent="0">
              <a:buNone/>
            </a:pPr>
            <a:r>
              <a:rPr lang="en-GB" dirty="0" smtClean="0"/>
              <a:t>During the Second World War, he helped people who came to work in England from </a:t>
            </a:r>
            <a:r>
              <a:rPr lang="en-GB" b="1" u="sng" dirty="0" smtClean="0">
                <a:hlinkClick r:id="rId2" action="ppaction://hlinksldjump"/>
              </a:rPr>
              <a:t>abroad</a:t>
            </a:r>
            <a:r>
              <a:rPr lang="en-GB" dirty="0" smtClean="0"/>
              <a:t> and was given an </a:t>
            </a:r>
            <a:r>
              <a:rPr lang="en-GB" b="1" u="sng" dirty="0" smtClean="0">
                <a:hlinkClick r:id="rId2" action="ppaction://hlinksldjump"/>
              </a:rPr>
              <a:t>MBE</a:t>
            </a:r>
            <a:r>
              <a:rPr lang="en-GB" dirty="0" smtClean="0"/>
              <a:t> medal for his excellent work.</a:t>
            </a:r>
            <a:endParaRPr lang="en-GB" dirty="0"/>
          </a:p>
        </p:txBody>
      </p:sp>
      <p:pic>
        <p:nvPicPr>
          <p:cNvPr id="4" name="Picture 3"/>
          <p:cNvPicPr>
            <a:picLocks noChangeAspect="1"/>
          </p:cNvPicPr>
          <p:nvPr/>
        </p:nvPicPr>
        <p:blipFill>
          <a:blip r:embed="rId3"/>
          <a:stretch>
            <a:fillRect/>
          </a:stretch>
        </p:blipFill>
        <p:spPr>
          <a:xfrm>
            <a:off x="9521952" y="3523058"/>
            <a:ext cx="1825750" cy="2622441"/>
          </a:xfrm>
          <a:prstGeom prst="rect">
            <a:avLst/>
          </a:prstGeom>
        </p:spPr>
      </p:pic>
      <p:pic>
        <p:nvPicPr>
          <p:cNvPr id="5" name="Picture 4"/>
          <p:cNvPicPr>
            <a:picLocks noChangeAspect="1"/>
          </p:cNvPicPr>
          <p:nvPr/>
        </p:nvPicPr>
        <p:blipFill>
          <a:blip r:embed="rId4"/>
          <a:stretch>
            <a:fillRect/>
          </a:stretch>
        </p:blipFill>
        <p:spPr>
          <a:xfrm>
            <a:off x="6071616" y="778932"/>
            <a:ext cx="3656560" cy="2622636"/>
          </a:xfrm>
          <a:prstGeom prst="rect">
            <a:avLst/>
          </a:prstGeom>
        </p:spPr>
      </p:pic>
      <p:sp>
        <p:nvSpPr>
          <p:cNvPr id="6" name="TextBox 5"/>
          <p:cNvSpPr txBox="1"/>
          <p:nvPr/>
        </p:nvSpPr>
        <p:spPr>
          <a:xfrm>
            <a:off x="6047752" y="3352547"/>
            <a:ext cx="3474200" cy="707886"/>
          </a:xfrm>
          <a:prstGeom prst="rect">
            <a:avLst/>
          </a:prstGeom>
          <a:noFill/>
        </p:spPr>
        <p:txBody>
          <a:bodyPr wrap="square" rtlCol="0">
            <a:spAutoFit/>
          </a:bodyPr>
          <a:lstStyle/>
          <a:p>
            <a:r>
              <a:rPr lang="en-GB" sz="2000" i="1" dirty="0" smtClean="0"/>
              <a:t>     </a:t>
            </a:r>
            <a:r>
              <a:rPr lang="en-GB" sz="2000" i="1" dirty="0" err="1" smtClean="0"/>
              <a:t>Learie</a:t>
            </a:r>
            <a:r>
              <a:rPr lang="en-GB" sz="2000" i="1" dirty="0" smtClean="0"/>
              <a:t> with West Indian workers during the Second World War</a:t>
            </a:r>
            <a:endParaRPr lang="en-GB" sz="2000" i="1" dirty="0"/>
          </a:p>
        </p:txBody>
      </p:sp>
      <p:sp>
        <p:nvSpPr>
          <p:cNvPr id="7" name="TextBox 6"/>
          <p:cNvSpPr txBox="1"/>
          <p:nvPr/>
        </p:nvSpPr>
        <p:spPr>
          <a:xfrm>
            <a:off x="9678143" y="2138874"/>
            <a:ext cx="1949680" cy="1323439"/>
          </a:xfrm>
          <a:prstGeom prst="rect">
            <a:avLst/>
          </a:prstGeom>
          <a:noFill/>
        </p:spPr>
        <p:txBody>
          <a:bodyPr wrap="square" rtlCol="0">
            <a:spAutoFit/>
          </a:bodyPr>
          <a:lstStyle/>
          <a:p>
            <a:r>
              <a:rPr lang="en-GB" sz="2000" i="1" dirty="0" smtClean="0"/>
              <a:t>The medal given to </a:t>
            </a:r>
            <a:r>
              <a:rPr lang="en-GB" sz="2000" i="1" dirty="0" err="1" smtClean="0"/>
              <a:t>Learie</a:t>
            </a:r>
            <a:r>
              <a:rPr lang="en-GB" sz="2000" i="1" dirty="0" smtClean="0"/>
              <a:t> by the Queen for his work during the war</a:t>
            </a:r>
            <a:endParaRPr lang="en-GB" sz="2000" i="1" dirty="0"/>
          </a:p>
        </p:txBody>
      </p:sp>
      <p:sp>
        <p:nvSpPr>
          <p:cNvPr id="8" name="Oval 7"/>
          <p:cNvSpPr/>
          <p:nvPr/>
        </p:nvSpPr>
        <p:spPr>
          <a:xfrm>
            <a:off x="6998208" y="1755648"/>
            <a:ext cx="597408" cy="1463040"/>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p:cNvSpPr txBox="1"/>
          <p:nvPr/>
        </p:nvSpPr>
        <p:spPr>
          <a:xfrm>
            <a:off x="454154" y="6382237"/>
            <a:ext cx="4376166" cy="400110"/>
          </a:xfrm>
          <a:prstGeom prst="rect">
            <a:avLst/>
          </a:prstGeom>
          <a:noFill/>
        </p:spPr>
        <p:txBody>
          <a:bodyPr wrap="square" rtlCol="0">
            <a:spAutoFit/>
          </a:bodyPr>
          <a:lstStyle/>
          <a:p>
            <a:r>
              <a:rPr lang="en-GB" sz="2000" b="1" i="1" dirty="0" smtClean="0">
                <a:hlinkClick r:id="rId5" action="ppaction://hlinksldjump"/>
              </a:rPr>
              <a:t>CLICK HERE</a:t>
            </a:r>
            <a:r>
              <a:rPr lang="en-GB" sz="2000" b="1" i="1" dirty="0" smtClean="0"/>
              <a:t> </a:t>
            </a:r>
            <a:r>
              <a:rPr lang="en-GB" sz="2000" i="1" dirty="0" smtClean="0"/>
              <a:t>to return to the contents page</a:t>
            </a:r>
            <a:endParaRPr lang="en-GB" sz="2000" i="1" dirty="0"/>
          </a:p>
        </p:txBody>
      </p:sp>
      <p:sp>
        <p:nvSpPr>
          <p:cNvPr id="10" name="TextBox 9"/>
          <p:cNvSpPr txBox="1"/>
          <p:nvPr/>
        </p:nvSpPr>
        <p:spPr>
          <a:xfrm>
            <a:off x="8236319" y="6382237"/>
            <a:ext cx="3317053" cy="400110"/>
          </a:xfrm>
          <a:prstGeom prst="rect">
            <a:avLst/>
          </a:prstGeom>
          <a:noFill/>
        </p:spPr>
        <p:txBody>
          <a:bodyPr wrap="square" rtlCol="0">
            <a:spAutoFit/>
          </a:bodyPr>
          <a:lstStyle/>
          <a:p>
            <a:r>
              <a:rPr lang="en-GB" sz="2000" i="1" dirty="0" smtClean="0">
                <a:solidFill>
                  <a:schemeClr val="accent1"/>
                </a:solidFill>
              </a:rPr>
              <a:t>Click anywhere to view the next page</a:t>
            </a:r>
            <a:endParaRPr lang="en-GB" sz="2000" i="1" dirty="0">
              <a:solidFill>
                <a:schemeClr val="accent1"/>
              </a:solidFill>
            </a:endParaRPr>
          </a:p>
        </p:txBody>
      </p:sp>
      <p:sp>
        <p:nvSpPr>
          <p:cNvPr id="11" name="Rectangle 10"/>
          <p:cNvSpPr/>
          <p:nvPr/>
        </p:nvSpPr>
        <p:spPr>
          <a:xfrm>
            <a:off x="6047752" y="5624674"/>
            <a:ext cx="3181592" cy="923330"/>
          </a:xfrm>
          <a:prstGeom prst="rect">
            <a:avLst/>
          </a:prstGeom>
        </p:spPr>
        <p:txBody>
          <a:bodyPr wrap="square">
            <a:spAutoFit/>
          </a:bodyPr>
          <a:lstStyle/>
          <a:p>
            <a:r>
              <a:rPr lang="en-GB" i="1" dirty="0" smtClean="0"/>
              <a:t>         Click the picture to watch a silent film showing </a:t>
            </a:r>
            <a:r>
              <a:rPr lang="en-GB" i="1" dirty="0" err="1" smtClean="0"/>
              <a:t>Learie</a:t>
            </a:r>
            <a:r>
              <a:rPr lang="en-GB" i="1" dirty="0" smtClean="0"/>
              <a:t> at work during the war</a:t>
            </a:r>
            <a:endParaRPr lang="en-GB" i="1" dirty="0"/>
          </a:p>
        </p:txBody>
      </p:sp>
      <p:pic>
        <p:nvPicPr>
          <p:cNvPr id="12" name="Picture 11" descr="Screen Clipping">
            <a:hlinkClick r:id="rId6"/>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329661" y="4122082"/>
            <a:ext cx="2531910" cy="1502592"/>
          </a:xfrm>
          <a:prstGeom prst="rect">
            <a:avLst/>
          </a:prstGeom>
        </p:spPr>
      </p:pic>
      <p:sp>
        <p:nvSpPr>
          <p:cNvPr id="13" name="Down Arrow 12"/>
          <p:cNvSpPr/>
          <p:nvPr/>
        </p:nvSpPr>
        <p:spPr>
          <a:xfrm>
            <a:off x="10652983" y="3112081"/>
            <a:ext cx="282945" cy="292608"/>
          </a:xfrm>
          <a:prstGeom prst="down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pic>
        <p:nvPicPr>
          <p:cNvPr id="15" name="Picture 14"/>
          <p:cNvPicPr>
            <a:picLocks noChangeAspect="1"/>
          </p:cNvPicPr>
          <p:nvPr/>
        </p:nvPicPr>
        <p:blipFill>
          <a:blip r:embed="rId8"/>
          <a:stretch>
            <a:fillRect/>
          </a:stretch>
        </p:blipFill>
        <p:spPr>
          <a:xfrm rot="10800000">
            <a:off x="6094960" y="3378525"/>
            <a:ext cx="335309" cy="317019"/>
          </a:xfrm>
          <a:prstGeom prst="rect">
            <a:avLst/>
          </a:prstGeom>
        </p:spPr>
      </p:pic>
      <p:pic>
        <p:nvPicPr>
          <p:cNvPr id="16" name="Picture 15"/>
          <p:cNvPicPr>
            <a:picLocks noChangeAspect="1"/>
          </p:cNvPicPr>
          <p:nvPr/>
        </p:nvPicPr>
        <p:blipFill>
          <a:blip r:embed="rId8"/>
          <a:stretch>
            <a:fillRect/>
          </a:stretch>
        </p:blipFill>
        <p:spPr>
          <a:xfrm rot="10800000">
            <a:off x="6329661" y="5632188"/>
            <a:ext cx="335309" cy="317019"/>
          </a:xfrm>
          <a:prstGeom prst="rect">
            <a:avLst/>
          </a:prstGeom>
        </p:spPr>
      </p:pic>
    </p:spTree>
    <p:extLst>
      <p:ext uri="{BB962C8B-B14F-4D97-AF65-F5344CB8AC3E}">
        <p14:creationId xmlns:p14="http://schemas.microsoft.com/office/powerpoint/2010/main" val="239226353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2" y="982132"/>
            <a:ext cx="9567670" cy="1303867"/>
          </a:xfrm>
        </p:spPr>
        <p:txBody>
          <a:bodyPr>
            <a:normAutofit/>
          </a:bodyPr>
          <a:lstStyle/>
          <a:p>
            <a:r>
              <a:rPr lang="en-GB" dirty="0" smtClean="0"/>
              <a:t>Constantine vs Imperial London Hotel</a:t>
            </a:r>
            <a:endParaRPr lang="en-GB" dirty="0"/>
          </a:p>
        </p:txBody>
      </p:sp>
      <p:sp>
        <p:nvSpPr>
          <p:cNvPr id="3" name="Content Placeholder 2"/>
          <p:cNvSpPr>
            <a:spLocks noGrp="1"/>
          </p:cNvSpPr>
          <p:nvPr>
            <p:ph idx="1"/>
          </p:nvPr>
        </p:nvSpPr>
        <p:spPr>
          <a:xfrm>
            <a:off x="1295401" y="2556932"/>
            <a:ext cx="4776215" cy="3318936"/>
          </a:xfrm>
        </p:spPr>
        <p:txBody>
          <a:bodyPr>
            <a:normAutofit fontScale="85000" lnSpcReduction="20000"/>
          </a:bodyPr>
          <a:lstStyle/>
          <a:p>
            <a:pPr marL="0" indent="0">
              <a:buNone/>
            </a:pPr>
            <a:r>
              <a:rPr lang="en-GB" dirty="0" smtClean="0"/>
              <a:t>In 1943, </a:t>
            </a:r>
            <a:r>
              <a:rPr lang="en-GB" dirty="0" err="1" smtClean="0"/>
              <a:t>Learie</a:t>
            </a:r>
            <a:r>
              <a:rPr lang="en-GB" dirty="0" smtClean="0"/>
              <a:t> was in London to play a charity cricket match. He had booked himself and his family to stay in a hotel for four nights. When he arrived, he was told that he couldn’t stay there because he was black even though he worked for the British government and was raising money for them.</a:t>
            </a:r>
          </a:p>
          <a:p>
            <a:pPr marL="0" indent="0">
              <a:buNone/>
            </a:pPr>
            <a:r>
              <a:rPr lang="en-GB" dirty="0" smtClean="0"/>
              <a:t>A judge in the </a:t>
            </a:r>
            <a:r>
              <a:rPr lang="en-GB" b="1" u="sng" dirty="0" smtClean="0">
                <a:hlinkClick r:id="rId2" action="ppaction://hlinksldjump"/>
              </a:rPr>
              <a:t>High Court</a:t>
            </a:r>
            <a:r>
              <a:rPr lang="en-GB" dirty="0" smtClean="0"/>
              <a:t> said that the hotel had been racist towards </a:t>
            </a:r>
            <a:r>
              <a:rPr lang="en-GB" dirty="0" err="1" smtClean="0"/>
              <a:t>Learie</a:t>
            </a:r>
            <a:r>
              <a:rPr lang="en-GB" dirty="0" smtClean="0"/>
              <a:t> and his family. This was the first time that </a:t>
            </a:r>
            <a:r>
              <a:rPr lang="en-GB" b="1" u="sng" dirty="0" smtClean="0">
                <a:hlinkClick r:id="rId2" action="ppaction://hlinksldjump"/>
              </a:rPr>
              <a:t>racism</a:t>
            </a:r>
            <a:r>
              <a:rPr lang="en-GB" dirty="0" smtClean="0"/>
              <a:t> had been challenged in court and led to the Race Relations Act 1965.</a:t>
            </a:r>
          </a:p>
        </p:txBody>
      </p:sp>
      <p:pic>
        <p:nvPicPr>
          <p:cNvPr id="4" name="Picture 3"/>
          <p:cNvPicPr>
            <a:picLocks noChangeAspect="1"/>
          </p:cNvPicPr>
          <p:nvPr/>
        </p:nvPicPr>
        <p:blipFill>
          <a:blip r:embed="rId3"/>
          <a:stretch>
            <a:fillRect/>
          </a:stretch>
        </p:blipFill>
        <p:spPr>
          <a:xfrm>
            <a:off x="6355782" y="2563010"/>
            <a:ext cx="4507290" cy="3312858"/>
          </a:xfrm>
          <a:prstGeom prst="rect">
            <a:avLst/>
          </a:prstGeom>
        </p:spPr>
      </p:pic>
      <p:sp>
        <p:nvSpPr>
          <p:cNvPr id="5" name="TextBox 4"/>
          <p:cNvSpPr txBox="1"/>
          <p:nvPr/>
        </p:nvSpPr>
        <p:spPr>
          <a:xfrm>
            <a:off x="454154" y="6382237"/>
            <a:ext cx="4376166" cy="400110"/>
          </a:xfrm>
          <a:prstGeom prst="rect">
            <a:avLst/>
          </a:prstGeom>
          <a:noFill/>
        </p:spPr>
        <p:txBody>
          <a:bodyPr wrap="square" rtlCol="0">
            <a:spAutoFit/>
          </a:bodyPr>
          <a:lstStyle/>
          <a:p>
            <a:r>
              <a:rPr lang="en-GB" sz="2000" b="1" i="1" dirty="0" smtClean="0">
                <a:hlinkClick r:id="rId4" action="ppaction://hlinksldjump"/>
              </a:rPr>
              <a:t>CLICK HERE</a:t>
            </a:r>
            <a:r>
              <a:rPr lang="en-GB" sz="2000" b="1" i="1" dirty="0" smtClean="0"/>
              <a:t> </a:t>
            </a:r>
            <a:r>
              <a:rPr lang="en-GB" sz="2000" i="1" dirty="0" smtClean="0"/>
              <a:t>to return to the contents page</a:t>
            </a:r>
            <a:endParaRPr lang="en-GB" sz="2000" i="1" dirty="0"/>
          </a:p>
        </p:txBody>
      </p:sp>
      <p:sp>
        <p:nvSpPr>
          <p:cNvPr id="6" name="TextBox 5"/>
          <p:cNvSpPr txBox="1"/>
          <p:nvPr/>
        </p:nvSpPr>
        <p:spPr>
          <a:xfrm>
            <a:off x="6355782" y="5875868"/>
            <a:ext cx="4507290" cy="400110"/>
          </a:xfrm>
          <a:prstGeom prst="rect">
            <a:avLst/>
          </a:prstGeom>
          <a:noFill/>
        </p:spPr>
        <p:txBody>
          <a:bodyPr wrap="square" rtlCol="0">
            <a:spAutoFit/>
          </a:bodyPr>
          <a:lstStyle/>
          <a:p>
            <a:pPr algn="ctr"/>
            <a:r>
              <a:rPr lang="en-GB" sz="2000" i="1" dirty="0" smtClean="0"/>
              <a:t>The Imperial London Hotel</a:t>
            </a:r>
            <a:endParaRPr lang="en-GB" sz="2000" i="1" dirty="0"/>
          </a:p>
        </p:txBody>
      </p:sp>
    </p:spTree>
    <p:extLst>
      <p:ext uri="{BB962C8B-B14F-4D97-AF65-F5344CB8AC3E}">
        <p14:creationId xmlns:p14="http://schemas.microsoft.com/office/powerpoint/2010/main" val="219548839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7994" y="860212"/>
            <a:ext cx="6007606" cy="1303867"/>
          </a:xfrm>
        </p:spPr>
        <p:txBody>
          <a:bodyPr>
            <a:normAutofit fontScale="90000"/>
          </a:bodyPr>
          <a:lstStyle/>
          <a:p>
            <a:pPr algn="l"/>
            <a:r>
              <a:rPr lang="en-GB" dirty="0" smtClean="0"/>
              <a:t>How is Sir </a:t>
            </a:r>
            <a:r>
              <a:rPr lang="en-GB" dirty="0" err="1" smtClean="0"/>
              <a:t>Learie</a:t>
            </a:r>
            <a:r>
              <a:rPr lang="en-GB" dirty="0" smtClean="0"/>
              <a:t> Constantine Remembered?</a:t>
            </a:r>
            <a:br>
              <a:rPr lang="en-GB" dirty="0" smtClean="0"/>
            </a:br>
            <a:r>
              <a:rPr lang="en-GB" sz="2700" i="1" dirty="0" smtClean="0">
                <a:solidFill>
                  <a:schemeClr val="accent1"/>
                </a:solidFill>
              </a:rPr>
              <a:t>(click to reveal)</a:t>
            </a:r>
            <a:endParaRPr lang="en-GB" sz="2700" i="1" dirty="0">
              <a:solidFill>
                <a:schemeClr val="accent1"/>
              </a:solidFill>
            </a:endParaRPr>
          </a:p>
        </p:txBody>
      </p:sp>
      <p:grpSp>
        <p:nvGrpSpPr>
          <p:cNvPr id="18" name="Group 17"/>
          <p:cNvGrpSpPr/>
          <p:nvPr/>
        </p:nvGrpSpPr>
        <p:grpSpPr>
          <a:xfrm>
            <a:off x="943177" y="2494883"/>
            <a:ext cx="1981024" cy="3487849"/>
            <a:chOff x="943177" y="2494883"/>
            <a:chExt cx="1981024" cy="3487849"/>
          </a:xfrm>
        </p:grpSpPr>
        <p:grpSp>
          <p:nvGrpSpPr>
            <p:cNvPr id="12" name="Group 11"/>
            <p:cNvGrpSpPr/>
            <p:nvPr/>
          </p:nvGrpSpPr>
          <p:grpSpPr>
            <a:xfrm>
              <a:off x="943177" y="2494883"/>
              <a:ext cx="1981024" cy="3118517"/>
              <a:chOff x="972520" y="2598007"/>
              <a:chExt cx="2275604" cy="3447187"/>
            </a:xfrm>
          </p:grpSpPr>
          <p:pic>
            <p:nvPicPr>
              <p:cNvPr id="5" name="Picture 4"/>
              <p:cNvPicPr>
                <a:picLocks noChangeAspect="1"/>
              </p:cNvPicPr>
              <p:nvPr/>
            </p:nvPicPr>
            <p:blipFill>
              <a:blip r:embed="rId3"/>
              <a:stretch>
                <a:fillRect/>
              </a:stretch>
            </p:blipFill>
            <p:spPr>
              <a:xfrm>
                <a:off x="972520" y="4353655"/>
                <a:ext cx="1068623" cy="1691539"/>
              </a:xfrm>
              <a:prstGeom prst="rect">
                <a:avLst/>
              </a:prstGeom>
            </p:spPr>
          </p:pic>
          <p:pic>
            <p:nvPicPr>
              <p:cNvPr id="6" name="Picture 5"/>
              <p:cNvPicPr>
                <a:picLocks noChangeAspect="1"/>
              </p:cNvPicPr>
              <p:nvPr/>
            </p:nvPicPr>
            <p:blipFill>
              <a:blip r:embed="rId4"/>
              <a:stretch>
                <a:fillRect/>
              </a:stretch>
            </p:blipFill>
            <p:spPr>
              <a:xfrm>
                <a:off x="2164511" y="2598007"/>
                <a:ext cx="1083613" cy="1661983"/>
              </a:xfrm>
              <a:prstGeom prst="rect">
                <a:avLst/>
              </a:prstGeom>
            </p:spPr>
          </p:pic>
          <p:pic>
            <p:nvPicPr>
              <p:cNvPr id="8" name="Picture 7"/>
              <p:cNvPicPr>
                <a:picLocks noChangeAspect="1"/>
              </p:cNvPicPr>
              <p:nvPr/>
            </p:nvPicPr>
            <p:blipFill>
              <a:blip r:embed="rId5"/>
              <a:stretch>
                <a:fillRect/>
              </a:stretch>
            </p:blipFill>
            <p:spPr>
              <a:xfrm>
                <a:off x="2164511" y="4353655"/>
                <a:ext cx="1083613" cy="1691539"/>
              </a:xfrm>
              <a:prstGeom prst="rect">
                <a:avLst/>
              </a:prstGeom>
            </p:spPr>
          </p:pic>
          <p:pic>
            <p:nvPicPr>
              <p:cNvPr id="9" name="Picture 8"/>
              <p:cNvPicPr>
                <a:picLocks noChangeAspect="1"/>
              </p:cNvPicPr>
              <p:nvPr/>
            </p:nvPicPr>
            <p:blipFill rotWithShape="1">
              <a:blip r:embed="rId6"/>
              <a:srcRect l="18000" r="17347"/>
              <a:stretch/>
            </p:blipFill>
            <p:spPr>
              <a:xfrm>
                <a:off x="972520" y="2598007"/>
                <a:ext cx="1074523" cy="1661983"/>
              </a:xfrm>
              <a:prstGeom prst="rect">
                <a:avLst/>
              </a:prstGeom>
            </p:spPr>
          </p:pic>
        </p:grpSp>
        <p:sp>
          <p:nvSpPr>
            <p:cNvPr id="15" name="Rectangle 14"/>
            <p:cNvSpPr/>
            <p:nvPr/>
          </p:nvSpPr>
          <p:spPr>
            <a:xfrm>
              <a:off x="1239380" y="5613400"/>
              <a:ext cx="1268169" cy="369332"/>
            </a:xfrm>
            <a:prstGeom prst="rect">
              <a:avLst/>
            </a:prstGeom>
          </p:spPr>
          <p:txBody>
            <a:bodyPr wrap="square">
              <a:spAutoFit/>
            </a:bodyPr>
            <a:lstStyle/>
            <a:p>
              <a:pPr algn="ctr"/>
              <a:r>
                <a:rPr lang="en-GB" i="1" dirty="0" smtClean="0"/>
                <a:t>Books</a:t>
              </a:r>
              <a:endParaRPr lang="en-GB" i="1" dirty="0"/>
            </a:p>
          </p:txBody>
        </p:sp>
      </p:grpSp>
      <p:grpSp>
        <p:nvGrpSpPr>
          <p:cNvPr id="19" name="Group 18"/>
          <p:cNvGrpSpPr/>
          <p:nvPr/>
        </p:nvGrpSpPr>
        <p:grpSpPr>
          <a:xfrm>
            <a:off x="3399262" y="2620056"/>
            <a:ext cx="1983606" cy="2412880"/>
            <a:chOff x="3399262" y="2620056"/>
            <a:chExt cx="1983606" cy="2412880"/>
          </a:xfrm>
        </p:grpSpPr>
        <p:pic>
          <p:nvPicPr>
            <p:cNvPr id="7" name="Picture 6"/>
            <p:cNvPicPr>
              <a:picLocks noChangeAspect="1"/>
            </p:cNvPicPr>
            <p:nvPr/>
          </p:nvPicPr>
          <p:blipFill>
            <a:blip r:embed="rId7"/>
            <a:stretch>
              <a:fillRect/>
            </a:stretch>
          </p:blipFill>
          <p:spPr>
            <a:xfrm>
              <a:off x="3399262" y="2620056"/>
              <a:ext cx="1983606" cy="1968728"/>
            </a:xfrm>
            <a:prstGeom prst="rect">
              <a:avLst/>
            </a:prstGeom>
          </p:spPr>
        </p:pic>
        <p:sp>
          <p:nvSpPr>
            <p:cNvPr id="16" name="Rectangle 15"/>
            <p:cNvSpPr/>
            <p:nvPr/>
          </p:nvSpPr>
          <p:spPr>
            <a:xfrm>
              <a:off x="3751480" y="4663604"/>
              <a:ext cx="1268169" cy="369332"/>
            </a:xfrm>
            <a:prstGeom prst="rect">
              <a:avLst/>
            </a:prstGeom>
          </p:spPr>
          <p:txBody>
            <a:bodyPr wrap="square">
              <a:spAutoFit/>
            </a:bodyPr>
            <a:lstStyle/>
            <a:p>
              <a:pPr algn="ctr"/>
              <a:r>
                <a:rPr lang="en-GB" i="1" dirty="0" smtClean="0"/>
                <a:t>Plaques</a:t>
              </a:r>
              <a:endParaRPr lang="en-GB" i="1" dirty="0"/>
            </a:p>
          </p:txBody>
        </p:sp>
      </p:grpSp>
      <p:grpSp>
        <p:nvGrpSpPr>
          <p:cNvPr id="20" name="Group 19"/>
          <p:cNvGrpSpPr/>
          <p:nvPr/>
        </p:nvGrpSpPr>
        <p:grpSpPr>
          <a:xfrm>
            <a:off x="5915447" y="3437471"/>
            <a:ext cx="3871163" cy="2821598"/>
            <a:chOff x="5915447" y="3437471"/>
            <a:chExt cx="3871163" cy="2821598"/>
          </a:xfrm>
        </p:grpSpPr>
        <p:grpSp>
          <p:nvGrpSpPr>
            <p:cNvPr id="14" name="Group 13"/>
            <p:cNvGrpSpPr/>
            <p:nvPr/>
          </p:nvGrpSpPr>
          <p:grpSpPr>
            <a:xfrm>
              <a:off x="5924599" y="3437471"/>
              <a:ext cx="3862011" cy="2821598"/>
              <a:chOff x="3346499" y="3391477"/>
              <a:chExt cx="3862011" cy="2821598"/>
            </a:xfrm>
          </p:grpSpPr>
          <p:pic>
            <p:nvPicPr>
              <p:cNvPr id="11" name="Picture 10"/>
              <p:cNvPicPr>
                <a:picLocks noChangeAspect="1"/>
              </p:cNvPicPr>
              <p:nvPr/>
            </p:nvPicPr>
            <p:blipFill rotWithShape="1">
              <a:blip r:embed="rId8"/>
              <a:srcRect t="20764" r="4618" b="14073"/>
              <a:stretch/>
            </p:blipFill>
            <p:spPr>
              <a:xfrm>
                <a:off x="4429962" y="4314807"/>
                <a:ext cx="2778548" cy="1898268"/>
              </a:xfrm>
              <a:prstGeom prst="rect">
                <a:avLst/>
              </a:prstGeom>
            </p:spPr>
          </p:pic>
          <p:pic>
            <p:nvPicPr>
              <p:cNvPr id="10" name="Picture 9"/>
              <p:cNvPicPr>
                <a:picLocks noChangeAspect="1"/>
              </p:cNvPicPr>
              <p:nvPr/>
            </p:nvPicPr>
            <p:blipFill>
              <a:blip r:embed="rId9"/>
              <a:stretch>
                <a:fillRect/>
              </a:stretch>
            </p:blipFill>
            <p:spPr>
              <a:xfrm>
                <a:off x="3346499" y="3391477"/>
                <a:ext cx="1398391" cy="1898268"/>
              </a:xfrm>
              <a:prstGeom prst="rect">
                <a:avLst/>
              </a:prstGeom>
            </p:spPr>
          </p:pic>
        </p:grpSp>
        <p:sp>
          <p:nvSpPr>
            <p:cNvPr id="17" name="Rectangle 16"/>
            <p:cNvSpPr/>
            <p:nvPr/>
          </p:nvSpPr>
          <p:spPr>
            <a:xfrm>
              <a:off x="5915447" y="5526566"/>
              <a:ext cx="1268169" cy="369332"/>
            </a:xfrm>
            <a:prstGeom prst="rect">
              <a:avLst/>
            </a:prstGeom>
          </p:spPr>
          <p:txBody>
            <a:bodyPr wrap="square">
              <a:spAutoFit/>
            </a:bodyPr>
            <a:lstStyle/>
            <a:p>
              <a:pPr algn="ctr"/>
              <a:r>
                <a:rPr lang="en-GB" i="1" dirty="0" smtClean="0"/>
                <a:t>Stamps</a:t>
              </a:r>
              <a:endParaRPr lang="en-GB" i="1" dirty="0"/>
            </a:p>
          </p:txBody>
        </p:sp>
      </p:grpSp>
      <p:grpSp>
        <p:nvGrpSpPr>
          <p:cNvPr id="23" name="Group 22"/>
          <p:cNvGrpSpPr/>
          <p:nvPr/>
        </p:nvGrpSpPr>
        <p:grpSpPr>
          <a:xfrm>
            <a:off x="6549531" y="701443"/>
            <a:ext cx="4961132" cy="3068421"/>
            <a:chOff x="6549531" y="701443"/>
            <a:chExt cx="4961132" cy="3068421"/>
          </a:xfrm>
        </p:grpSpPr>
        <p:grpSp>
          <p:nvGrpSpPr>
            <p:cNvPr id="21" name="Group 20"/>
            <p:cNvGrpSpPr/>
            <p:nvPr/>
          </p:nvGrpSpPr>
          <p:grpSpPr>
            <a:xfrm>
              <a:off x="7268661" y="701443"/>
              <a:ext cx="4242002" cy="3068421"/>
              <a:chOff x="7268661" y="701443"/>
              <a:chExt cx="4242002" cy="3068421"/>
            </a:xfrm>
          </p:grpSpPr>
          <p:pic>
            <p:nvPicPr>
              <p:cNvPr id="4" name="Picture 3"/>
              <p:cNvPicPr>
                <a:picLocks noChangeAspect="1"/>
              </p:cNvPicPr>
              <p:nvPr/>
            </p:nvPicPr>
            <p:blipFill>
              <a:blip r:embed="rId10"/>
              <a:stretch>
                <a:fillRect/>
              </a:stretch>
            </p:blipFill>
            <p:spPr>
              <a:xfrm>
                <a:off x="7268661" y="701443"/>
                <a:ext cx="4242002" cy="2545201"/>
              </a:xfrm>
              <a:prstGeom prst="rect">
                <a:avLst/>
              </a:prstGeom>
            </p:spPr>
          </p:pic>
          <p:sp>
            <p:nvSpPr>
              <p:cNvPr id="13" name="Rectangle 12"/>
              <p:cNvSpPr/>
              <p:nvPr/>
            </p:nvSpPr>
            <p:spPr>
              <a:xfrm>
                <a:off x="7268661" y="3246644"/>
                <a:ext cx="4242002" cy="523220"/>
              </a:xfrm>
              <a:prstGeom prst="rect">
                <a:avLst/>
              </a:prstGeom>
            </p:spPr>
            <p:txBody>
              <a:bodyPr wrap="square">
                <a:spAutoFit/>
              </a:bodyPr>
              <a:lstStyle/>
              <a:p>
                <a:pPr algn="ctr"/>
                <a:r>
                  <a:rPr lang="en-GB" sz="1400" i="1" dirty="0"/>
                  <a:t>Lord Fowler, speaker of the House of Lords, and Baroness </a:t>
                </a:r>
                <a:r>
                  <a:rPr lang="en-GB" sz="1400" i="1" dirty="0" err="1"/>
                  <a:t>Floella</a:t>
                </a:r>
                <a:r>
                  <a:rPr lang="en-GB" sz="1400" i="1" dirty="0"/>
                  <a:t> Benjamin, the 2</a:t>
                </a:r>
                <a:r>
                  <a:rPr lang="en-GB" sz="1400" i="1" baseline="30000" dirty="0"/>
                  <a:t>nd</a:t>
                </a:r>
                <a:r>
                  <a:rPr lang="en-GB" sz="1400" i="1" dirty="0"/>
                  <a:t> Trinidadian member of the House</a:t>
                </a:r>
              </a:p>
            </p:txBody>
          </p:sp>
        </p:grpSp>
        <p:sp>
          <p:nvSpPr>
            <p:cNvPr id="22" name="TextBox 21"/>
            <p:cNvSpPr txBox="1"/>
            <p:nvPr/>
          </p:nvSpPr>
          <p:spPr>
            <a:xfrm>
              <a:off x="6549531" y="1838069"/>
              <a:ext cx="927840" cy="369332"/>
            </a:xfrm>
            <a:prstGeom prst="rect">
              <a:avLst/>
            </a:prstGeom>
            <a:noFill/>
          </p:spPr>
          <p:txBody>
            <a:bodyPr wrap="square" rtlCol="0">
              <a:spAutoFit/>
            </a:bodyPr>
            <a:lstStyle/>
            <a:p>
              <a:r>
                <a:rPr lang="en-GB" i="1" dirty="0" smtClean="0"/>
                <a:t>Statue</a:t>
              </a:r>
              <a:endParaRPr lang="en-GB" i="1" dirty="0"/>
            </a:p>
          </p:txBody>
        </p:sp>
      </p:grpSp>
      <p:sp>
        <p:nvSpPr>
          <p:cNvPr id="24" name="TextBox 23"/>
          <p:cNvSpPr txBox="1"/>
          <p:nvPr/>
        </p:nvSpPr>
        <p:spPr>
          <a:xfrm>
            <a:off x="8236319" y="6382237"/>
            <a:ext cx="3317053" cy="400110"/>
          </a:xfrm>
          <a:prstGeom prst="rect">
            <a:avLst/>
          </a:prstGeom>
          <a:noFill/>
        </p:spPr>
        <p:txBody>
          <a:bodyPr wrap="square" rtlCol="0">
            <a:spAutoFit/>
          </a:bodyPr>
          <a:lstStyle/>
          <a:p>
            <a:r>
              <a:rPr lang="en-GB" sz="2000" i="1" dirty="0" smtClean="0">
                <a:solidFill>
                  <a:schemeClr val="accent1"/>
                </a:solidFill>
              </a:rPr>
              <a:t>Click anywhere to view the next page</a:t>
            </a:r>
            <a:endParaRPr lang="en-GB" sz="2000" i="1" dirty="0">
              <a:solidFill>
                <a:schemeClr val="accent1"/>
              </a:solidFill>
            </a:endParaRPr>
          </a:p>
        </p:txBody>
      </p:sp>
      <p:sp>
        <p:nvSpPr>
          <p:cNvPr id="25" name="TextBox 24"/>
          <p:cNvSpPr txBox="1"/>
          <p:nvPr/>
        </p:nvSpPr>
        <p:spPr>
          <a:xfrm>
            <a:off x="454154" y="6382237"/>
            <a:ext cx="4376166" cy="400110"/>
          </a:xfrm>
          <a:prstGeom prst="rect">
            <a:avLst/>
          </a:prstGeom>
          <a:noFill/>
        </p:spPr>
        <p:txBody>
          <a:bodyPr wrap="square" rtlCol="0">
            <a:spAutoFit/>
          </a:bodyPr>
          <a:lstStyle/>
          <a:p>
            <a:r>
              <a:rPr lang="en-GB" sz="2000" b="1" i="1" dirty="0" smtClean="0">
                <a:hlinkClick r:id="rId11" action="ppaction://hlinksldjump"/>
              </a:rPr>
              <a:t>CLICK HERE</a:t>
            </a:r>
            <a:r>
              <a:rPr lang="en-GB" sz="2000" b="1" i="1" dirty="0" smtClean="0"/>
              <a:t> </a:t>
            </a:r>
            <a:r>
              <a:rPr lang="en-GB" sz="2000" i="1" dirty="0" smtClean="0"/>
              <a:t>to return to the contents page</a:t>
            </a:r>
            <a:endParaRPr lang="en-GB" sz="2000" i="1" dirty="0"/>
          </a:p>
        </p:txBody>
      </p:sp>
    </p:spTree>
    <p:extLst>
      <p:ext uri="{BB962C8B-B14F-4D97-AF65-F5344CB8AC3E}">
        <p14:creationId xmlns:p14="http://schemas.microsoft.com/office/powerpoint/2010/main" val="13872123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ppt_x"/>
                                          </p:val>
                                        </p:tav>
                                        <p:tav tm="100000">
                                          <p:val>
                                            <p:strVal val="#ppt_x"/>
                                          </p:val>
                                        </p:tav>
                                      </p:tavLst>
                                    </p:anim>
                                    <p:anim calcmode="lin" valueType="num">
                                      <p:cBhvr additive="base">
                                        <p:cTn id="8"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3"/>
                                        </p:tgtEl>
                                        <p:attrNameLst>
                                          <p:attrName>style.visibility</p:attrName>
                                        </p:attrNameLst>
                                      </p:cBhvr>
                                      <p:to>
                                        <p:strVal val="visible"/>
                                      </p:to>
                                    </p:set>
                                    <p:anim calcmode="lin" valueType="num">
                                      <p:cBhvr additive="base">
                                        <p:cTn id="13" dur="500" fill="hold"/>
                                        <p:tgtEl>
                                          <p:spTgt spid="23"/>
                                        </p:tgtEl>
                                        <p:attrNameLst>
                                          <p:attrName>ppt_x</p:attrName>
                                        </p:attrNameLst>
                                      </p:cBhvr>
                                      <p:tavLst>
                                        <p:tav tm="0">
                                          <p:val>
                                            <p:strVal val="#ppt_x"/>
                                          </p:val>
                                        </p:tav>
                                        <p:tav tm="100000">
                                          <p:val>
                                            <p:strVal val="#ppt_x"/>
                                          </p:val>
                                        </p:tav>
                                      </p:tavLst>
                                    </p:anim>
                                    <p:anim calcmode="lin" valueType="num">
                                      <p:cBhvr additive="base">
                                        <p:cTn id="14"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0"/>
                                        </p:tgtEl>
                                        <p:attrNameLst>
                                          <p:attrName>style.visibility</p:attrName>
                                        </p:attrNameLst>
                                      </p:cBhvr>
                                      <p:to>
                                        <p:strVal val="visible"/>
                                      </p:to>
                                    </p:set>
                                    <p:anim calcmode="lin" valueType="num">
                                      <p:cBhvr additive="base">
                                        <p:cTn id="19" dur="500" fill="hold"/>
                                        <p:tgtEl>
                                          <p:spTgt spid="20"/>
                                        </p:tgtEl>
                                        <p:attrNameLst>
                                          <p:attrName>ppt_x</p:attrName>
                                        </p:attrNameLst>
                                      </p:cBhvr>
                                      <p:tavLst>
                                        <p:tav tm="0">
                                          <p:val>
                                            <p:strVal val="#ppt_x"/>
                                          </p:val>
                                        </p:tav>
                                        <p:tav tm="100000">
                                          <p:val>
                                            <p:strVal val="#ppt_x"/>
                                          </p:val>
                                        </p:tav>
                                      </p:tavLst>
                                    </p:anim>
                                    <p:anim calcmode="lin" valueType="num">
                                      <p:cBhvr additive="base">
                                        <p:cTn id="20"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9"/>
                                        </p:tgtEl>
                                        <p:attrNameLst>
                                          <p:attrName>style.visibility</p:attrName>
                                        </p:attrNameLst>
                                      </p:cBhvr>
                                      <p:to>
                                        <p:strVal val="visible"/>
                                      </p:to>
                                    </p:set>
                                    <p:anim calcmode="lin" valueType="num">
                                      <p:cBhvr additive="base">
                                        <p:cTn id="25" dur="500" fill="hold"/>
                                        <p:tgtEl>
                                          <p:spTgt spid="19"/>
                                        </p:tgtEl>
                                        <p:attrNameLst>
                                          <p:attrName>ppt_x</p:attrName>
                                        </p:attrNameLst>
                                      </p:cBhvr>
                                      <p:tavLst>
                                        <p:tav tm="0">
                                          <p:val>
                                            <p:strVal val="#ppt_x"/>
                                          </p:val>
                                        </p:tav>
                                        <p:tav tm="100000">
                                          <p:val>
                                            <p:strVal val="#ppt_x"/>
                                          </p:val>
                                        </p:tav>
                                      </p:tavLst>
                                    </p:anim>
                                    <p:anim calcmode="lin" valueType="num">
                                      <p:cBhvr additive="base">
                                        <p:cTn id="26"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Glossary</a:t>
            </a:r>
            <a:endParaRPr lang="en-GB" dirty="0"/>
          </a:p>
        </p:txBody>
      </p:sp>
      <p:sp>
        <p:nvSpPr>
          <p:cNvPr id="3" name="Content Placeholder 2"/>
          <p:cNvSpPr>
            <a:spLocks noGrp="1"/>
          </p:cNvSpPr>
          <p:nvPr>
            <p:ph idx="1"/>
          </p:nvPr>
        </p:nvSpPr>
        <p:spPr/>
        <p:txBody>
          <a:bodyPr>
            <a:normAutofit fontScale="70000" lnSpcReduction="20000"/>
          </a:bodyPr>
          <a:lstStyle/>
          <a:p>
            <a:pPr marL="0" indent="0">
              <a:buNone/>
            </a:pPr>
            <a:r>
              <a:rPr lang="en-GB" b="1" dirty="0" smtClean="0">
                <a:hlinkClick r:id="rId2" action="ppaction://hlinksldjump"/>
              </a:rPr>
              <a:t>Abroad</a:t>
            </a:r>
            <a:r>
              <a:rPr lang="en-GB" b="1" dirty="0" smtClean="0"/>
              <a:t> – </a:t>
            </a:r>
            <a:r>
              <a:rPr lang="en-GB" dirty="0" smtClean="0"/>
              <a:t>Another country.</a:t>
            </a:r>
          </a:p>
          <a:p>
            <a:pPr marL="0" indent="0">
              <a:buNone/>
            </a:pPr>
            <a:r>
              <a:rPr lang="en-GB" b="1" dirty="0" smtClean="0">
                <a:hlinkClick r:id="rId3" action="ppaction://hlinksldjump"/>
              </a:rPr>
              <a:t>High Commissioner</a:t>
            </a:r>
            <a:r>
              <a:rPr lang="en-GB" b="1" dirty="0" smtClean="0"/>
              <a:t> </a:t>
            </a:r>
            <a:r>
              <a:rPr lang="en-GB" dirty="0" smtClean="0"/>
              <a:t>– A person sent to represent their country in another.</a:t>
            </a:r>
          </a:p>
          <a:p>
            <a:pPr marL="0" indent="0">
              <a:buNone/>
            </a:pPr>
            <a:r>
              <a:rPr lang="en-GB" b="1" dirty="0" smtClean="0">
                <a:hlinkClick r:id="rId4" action="ppaction://hlinksldjump"/>
              </a:rPr>
              <a:t>High Court</a:t>
            </a:r>
            <a:r>
              <a:rPr lang="en-GB" b="1" dirty="0" smtClean="0"/>
              <a:t> </a:t>
            </a:r>
            <a:r>
              <a:rPr lang="en-GB" dirty="0" smtClean="0"/>
              <a:t>– People who decide if someone has done something wrong.</a:t>
            </a:r>
          </a:p>
          <a:p>
            <a:pPr marL="0" indent="0">
              <a:buNone/>
            </a:pPr>
            <a:r>
              <a:rPr lang="en-GB" b="1" dirty="0" smtClean="0">
                <a:hlinkClick r:id="rId3" action="ppaction://hlinksldjump"/>
              </a:rPr>
              <a:t>House of Lords</a:t>
            </a:r>
            <a:r>
              <a:rPr lang="en-GB" b="1" dirty="0" smtClean="0"/>
              <a:t> </a:t>
            </a:r>
            <a:r>
              <a:rPr lang="en-GB" dirty="0" smtClean="0"/>
              <a:t>– People who make and check the laws in England.</a:t>
            </a:r>
          </a:p>
          <a:p>
            <a:pPr marL="0" indent="0">
              <a:buNone/>
            </a:pPr>
            <a:r>
              <a:rPr lang="en-GB" b="1" dirty="0" smtClean="0">
                <a:hlinkClick r:id="rId3" action="ppaction://hlinksldjump"/>
              </a:rPr>
              <a:t>Knighted</a:t>
            </a:r>
            <a:r>
              <a:rPr lang="en-GB" dirty="0" smtClean="0"/>
              <a:t> – The highest award given to a man who has done outstanding work for his country. They get to call themselves ‘Sir’ instead of ‘Mr.’</a:t>
            </a:r>
          </a:p>
          <a:p>
            <a:pPr marL="0" indent="0">
              <a:buNone/>
            </a:pPr>
            <a:r>
              <a:rPr lang="en-GB" b="1" dirty="0" smtClean="0">
                <a:hlinkClick r:id="rId2" action="ppaction://hlinksldjump"/>
              </a:rPr>
              <a:t>MBE</a:t>
            </a:r>
            <a:r>
              <a:rPr lang="en-GB" dirty="0" smtClean="0"/>
              <a:t> – The third highest award given for outstanding work in the United Kingdom.</a:t>
            </a:r>
          </a:p>
          <a:p>
            <a:pPr marL="0" indent="0">
              <a:buNone/>
            </a:pPr>
            <a:r>
              <a:rPr lang="en-GB" b="1" dirty="0" smtClean="0">
                <a:hlinkClick r:id="rId4" action="ppaction://hlinksldjump"/>
              </a:rPr>
              <a:t>Racism</a:t>
            </a:r>
            <a:r>
              <a:rPr lang="en-GB" dirty="0" smtClean="0"/>
              <a:t> – Being unkind to somebody because of their race (skin colour or group)</a:t>
            </a:r>
          </a:p>
          <a:p>
            <a:pPr marL="0" indent="0">
              <a:buNone/>
            </a:pPr>
            <a:r>
              <a:rPr lang="en-GB" b="1" dirty="0">
                <a:hlinkClick r:id="rId5" action="ppaction://hlinksldjump"/>
              </a:rPr>
              <a:t>Slave</a:t>
            </a:r>
            <a:r>
              <a:rPr lang="en-GB" dirty="0"/>
              <a:t> – When somebody is forced to work with no pay. Many people were taken from Africa a long time ago and forced into slavery.</a:t>
            </a:r>
          </a:p>
          <a:p>
            <a:pPr marL="0" indent="0">
              <a:buNone/>
            </a:pPr>
            <a:endParaRPr lang="en-GB" dirty="0"/>
          </a:p>
        </p:txBody>
      </p:sp>
      <p:sp>
        <p:nvSpPr>
          <p:cNvPr id="4" name="TextBox 3"/>
          <p:cNvSpPr txBox="1"/>
          <p:nvPr/>
        </p:nvSpPr>
        <p:spPr>
          <a:xfrm>
            <a:off x="7277354" y="5521925"/>
            <a:ext cx="4376166" cy="707886"/>
          </a:xfrm>
          <a:prstGeom prst="rect">
            <a:avLst/>
          </a:prstGeom>
          <a:noFill/>
        </p:spPr>
        <p:txBody>
          <a:bodyPr wrap="square" rtlCol="0">
            <a:spAutoFit/>
          </a:bodyPr>
          <a:lstStyle/>
          <a:p>
            <a:r>
              <a:rPr lang="en-GB" sz="2000" i="1" dirty="0" smtClean="0"/>
              <a:t>Click a word to return to that page or </a:t>
            </a:r>
            <a:r>
              <a:rPr lang="en-GB" sz="2000" b="1" i="1" dirty="0" smtClean="0">
                <a:hlinkClick r:id="rId6" action="ppaction://hlinksldjump"/>
              </a:rPr>
              <a:t>CLICK HERE</a:t>
            </a:r>
            <a:r>
              <a:rPr lang="en-GB" sz="2000" i="1" dirty="0" smtClean="0"/>
              <a:t> to return to contents</a:t>
            </a:r>
            <a:endParaRPr lang="en-GB" sz="2000" i="1" dirty="0"/>
          </a:p>
        </p:txBody>
      </p:sp>
    </p:spTree>
    <p:extLst>
      <p:ext uri="{BB962C8B-B14F-4D97-AF65-F5344CB8AC3E}">
        <p14:creationId xmlns:p14="http://schemas.microsoft.com/office/powerpoint/2010/main" val="2470043273"/>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Organic</Template>
  <TotalTime>757</TotalTime>
  <Words>953</Words>
  <Application>Microsoft Office PowerPoint</Application>
  <PresentationFormat>Widescreen</PresentationFormat>
  <Paragraphs>84</Paragraphs>
  <Slides>11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Bell MT</vt:lpstr>
      <vt:lpstr>Calibri</vt:lpstr>
      <vt:lpstr>Garamond</vt:lpstr>
      <vt:lpstr>Organic</vt:lpstr>
      <vt:lpstr>Learie Nicholas Constantine</vt:lpstr>
      <vt:lpstr>Contents</vt:lpstr>
      <vt:lpstr>What do you know?</vt:lpstr>
      <vt:lpstr>What do you want to know?</vt:lpstr>
      <vt:lpstr>Early Life</vt:lpstr>
      <vt:lpstr>Life in Nelson</vt:lpstr>
      <vt:lpstr>Life After Cricket</vt:lpstr>
      <vt:lpstr>Significant Events</vt:lpstr>
      <vt:lpstr>Constantine vs Imperial London Hotel</vt:lpstr>
      <vt:lpstr>How is Sir Learie Constantine Remembered? (click to reveal)</vt:lpstr>
      <vt:lpstr>Glossary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Learie Constantine</dc:title>
  <dc:creator>Adam Ward</dc:creator>
  <cp:lastModifiedBy>Adam Ward</cp:lastModifiedBy>
  <cp:revision>31</cp:revision>
  <cp:lastPrinted>2020-07-13T14:11:56Z</cp:lastPrinted>
  <dcterms:created xsi:type="dcterms:W3CDTF">2020-07-01T08:36:22Z</dcterms:created>
  <dcterms:modified xsi:type="dcterms:W3CDTF">2020-07-13T14:12:29Z</dcterms:modified>
</cp:coreProperties>
</file>