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64" r:id="rId3"/>
    <p:sldId id="285" r:id="rId4"/>
    <p:sldId id="275" r:id="rId5"/>
    <p:sldId id="281" r:id="rId6"/>
    <p:sldId id="282" r:id="rId7"/>
    <p:sldId id="276" r:id="rId8"/>
    <p:sldId id="283" r:id="rId9"/>
    <p:sldId id="278" r:id="rId10"/>
    <p:sldId id="284" r:id="rId11"/>
  </p:sldIdLst>
  <p:sldSz cx="9144000" cy="6858000" type="screen4x3"/>
  <p:notesSz cx="6858000" cy="9144000"/>
  <p:embeddedFontLst>
    <p:embeddedFont>
      <p:font typeface="Twinkl" panose="020B0604020202020204" charset="0"/>
      <p:regular r:id="rId14"/>
      <p:bold r:id="rId15"/>
    </p:embeddedFont>
    <p:embeddedFont>
      <p:font typeface="Calibri" panose="020F0502020204030204" pitchFamily="34" charset="0"/>
      <p:regular r:id="rId16"/>
      <p:bold r:id="rId17"/>
      <p:italic r:id="rId18"/>
      <p:boldItalic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BD95"/>
    <a:srgbClr val="F08215"/>
    <a:srgbClr val="EFE9EB"/>
    <a:srgbClr val="18A0DB"/>
    <a:srgbClr val="DE1E5A"/>
    <a:srgbClr val="BC0105"/>
    <a:srgbClr val="4DB1E3"/>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88" d="100"/>
          <a:sy n="88" d="100"/>
        </p:scale>
        <p:origin x="1291" y="53"/>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27/01/2021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27/01/2021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11679" y="4101737"/>
            <a:ext cx="5312229" cy="2215991"/>
          </a:xfrm>
          <a:prstGeom prst="rect">
            <a:avLst/>
          </a:prstGeom>
          <a:solidFill>
            <a:schemeClr val="bg1"/>
          </a:solidFill>
          <a:ln>
            <a:solidFill>
              <a:schemeClr val="tx1"/>
            </a:solidFill>
          </a:ln>
        </p:spPr>
        <p:txBody>
          <a:bodyPr wrap="square" rtlCol="0">
            <a:spAutoFit/>
          </a:bodyPr>
          <a:lstStyle/>
          <a:p>
            <a:endParaRPr lang="en-US" dirty="0"/>
          </a:p>
          <a:p>
            <a:endParaRPr lang="en-US" dirty="0" smtClean="0"/>
          </a:p>
          <a:p>
            <a:endParaRPr lang="en-US" dirty="0"/>
          </a:p>
          <a:p>
            <a:pPr algn="r"/>
            <a:endParaRPr lang="en-US" sz="1200" dirty="0" smtClean="0"/>
          </a:p>
          <a:p>
            <a:pPr algn="ctr"/>
            <a:r>
              <a:rPr lang="en-US" sz="1200" dirty="0" smtClean="0"/>
              <a:t>(This is your fact book, write your name here)</a:t>
            </a:r>
          </a:p>
          <a:p>
            <a:pPr algn="ctr"/>
            <a:r>
              <a:rPr lang="en-US" sz="6000" dirty="0" smtClean="0"/>
              <a:t>Fact Book</a:t>
            </a:r>
            <a:endParaRPr lang="en-GB" sz="6000" dirty="0"/>
          </a:p>
        </p:txBody>
      </p:sp>
      <p:cxnSp>
        <p:nvCxnSpPr>
          <p:cNvPr id="4" name="Straight Connector 3"/>
          <p:cNvCxnSpPr/>
          <p:nvPr/>
        </p:nvCxnSpPr>
        <p:spPr>
          <a:xfrm>
            <a:off x="2255518" y="4963886"/>
            <a:ext cx="4824549" cy="870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4185841" y="1717596"/>
            <a:ext cx="3524108" cy="3422807"/>
          </a:xfrm>
          <a:prstGeom prst="ellipse">
            <a:avLst/>
          </a:prstGeom>
          <a:solidFill>
            <a:srgbClr val="F8BD95"/>
          </a:solidFill>
        </p:spPr>
        <p:txBody>
          <a:bodyPr wrap="square" lIns="108000" tIns="108000" rIns="108000" bIns="108000">
            <a:spAutoFit/>
          </a:bodyPr>
          <a:lstStyle/>
          <a:p>
            <a:pPr algn="ctr">
              <a:spcBef>
                <a:spcPct val="0"/>
              </a:spcBef>
              <a:buFontTx/>
              <a:buNone/>
            </a:pPr>
            <a:r>
              <a:rPr lang="en-GB" altLang="en-US" dirty="0">
                <a:latin typeface="Twinkl" pitchFamily="2" charset="0"/>
              </a:rPr>
              <a:t>The famous ‘Great Fire of London’ started on Sunday the 2</a:t>
            </a:r>
            <a:r>
              <a:rPr lang="en-GB" altLang="en-US" baseline="30000" dirty="0">
                <a:latin typeface="Twinkl" pitchFamily="2" charset="0"/>
              </a:rPr>
              <a:t>nd</a:t>
            </a:r>
            <a:r>
              <a:rPr lang="en-GB" altLang="en-US" dirty="0">
                <a:latin typeface="Twinkl" pitchFamily="2" charset="0"/>
              </a:rPr>
              <a:t> of September 1666 in a baker’s shop on Pudding Lane. The baker was called Thomas </a:t>
            </a:r>
            <a:r>
              <a:rPr lang="en-GB" altLang="en-US" dirty="0" err="1">
                <a:latin typeface="Twinkl" pitchFamily="2" charset="0"/>
              </a:rPr>
              <a:t>Farriner</a:t>
            </a:r>
            <a:r>
              <a:rPr lang="en-GB" altLang="en-US" dirty="0">
                <a:latin typeface="Twinkl" pitchFamily="2" charset="0"/>
              </a:rPr>
              <a:t>.</a:t>
            </a:r>
          </a:p>
        </p:txBody>
      </p:sp>
      <p:pic>
        <p:nvPicPr>
          <p:cNvPr id="9" name="Picture 8">
            <a:extLst>
              <a:ext uri="{FF2B5EF4-FFF2-40B4-BE49-F238E27FC236}">
                <a16:creationId xmlns:a16="http://schemas.microsoft.com/office/drawing/2014/main" id="{412FAE1C-F2BE-469B-B100-2F92EA2C7D2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57765" b="30425"/>
          <a:stretch/>
        </p:blipFill>
        <p:spPr>
          <a:xfrm>
            <a:off x="613186" y="5499212"/>
            <a:ext cx="7917628" cy="763613"/>
          </a:xfrm>
          <a:prstGeom prst="roundRect">
            <a:avLst/>
          </a:prstGeom>
        </p:spPr>
      </p:pic>
      <p:pic>
        <p:nvPicPr>
          <p:cNvPr id="7" name="Picture 6">
            <a:extLst>
              <a:ext uri="{FF2B5EF4-FFF2-40B4-BE49-F238E27FC236}">
                <a16:creationId xmlns:a16="http://schemas.microsoft.com/office/drawing/2014/main" id="{4328D26E-3E6B-4D80-9F1A-67FFBF8A34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40543" y="1649581"/>
            <a:ext cx="1854739" cy="4432411"/>
          </a:xfrm>
          <a:prstGeom prst="rect">
            <a:avLst/>
          </a:prstGeom>
        </p:spPr>
      </p:pic>
      <p:sp>
        <p:nvSpPr>
          <p:cNvPr id="12" name="Title 20">
            <a:extLst>
              <a:ext uri="{FF2B5EF4-FFF2-40B4-BE49-F238E27FC236}">
                <a16:creationId xmlns:a16="http://schemas.microsoft.com/office/drawing/2014/main" id="{30FB35A8-F926-464E-A962-71EF96144A68}"/>
              </a:ext>
            </a:extLst>
          </p:cNvPr>
          <p:cNvSpPr>
            <a:spLocks noGrp="1"/>
          </p:cNvSpPr>
          <p:nvPr>
            <p:ph type="title"/>
          </p:nvPr>
        </p:nvSpPr>
        <p:spPr>
          <a:xfrm>
            <a:off x="139338" y="235054"/>
            <a:ext cx="8542700" cy="1482541"/>
          </a:xfrm>
        </p:spPr>
        <p:txBody>
          <a:bodyPr/>
          <a:lstStyle/>
          <a:p>
            <a:pPr algn="ctr"/>
            <a:r>
              <a:rPr lang="en-GB" sz="3600" dirty="0">
                <a:latin typeface="+mn-lt"/>
              </a:rPr>
              <a:t>The Great Fire of </a:t>
            </a:r>
            <a:r>
              <a:rPr lang="en-GB" sz="3600" dirty="0" smtClean="0">
                <a:latin typeface="+mn-lt"/>
              </a:rPr>
              <a:t>London</a:t>
            </a:r>
            <a:br>
              <a:rPr lang="en-GB" sz="3600" dirty="0" smtClean="0">
                <a:latin typeface="+mn-lt"/>
              </a:rPr>
            </a:br>
            <a:r>
              <a:rPr lang="en-GB" sz="3600" dirty="0" smtClean="0">
                <a:solidFill>
                  <a:srgbClr val="FF0000"/>
                </a:solidFill>
                <a:latin typeface="+mn-lt"/>
              </a:rPr>
              <a:t>When did it start? Where did it start?</a:t>
            </a:r>
            <a:endParaRPr lang="en-GB" sz="3600" dirty="0">
              <a:solidFill>
                <a:srgbClr val="FF0000"/>
              </a:solidFill>
              <a:latin typeface="+mn-lt"/>
            </a:endParaRPr>
          </a:p>
        </p:txBody>
      </p:sp>
      <p:sp>
        <p:nvSpPr>
          <p:cNvPr id="2" name="TextBox 1"/>
          <p:cNvSpPr txBox="1"/>
          <p:nvPr/>
        </p:nvSpPr>
        <p:spPr>
          <a:xfrm>
            <a:off x="6705600" y="6120235"/>
            <a:ext cx="2159725" cy="584775"/>
          </a:xfrm>
          <a:prstGeom prst="rect">
            <a:avLst/>
          </a:prstGeom>
          <a:solidFill>
            <a:schemeClr val="bg1"/>
          </a:solidFill>
          <a:ln>
            <a:solidFill>
              <a:schemeClr val="tx1"/>
            </a:solidFill>
          </a:ln>
        </p:spPr>
        <p:txBody>
          <a:bodyPr wrap="square" rtlCol="0">
            <a:spAutoFit/>
          </a:bodyPr>
          <a:lstStyle/>
          <a:p>
            <a:pPr algn="ctr"/>
            <a:r>
              <a:rPr lang="en-US" sz="3200" dirty="0" smtClean="0">
                <a:solidFill>
                  <a:srgbClr val="FF0000"/>
                </a:solidFill>
              </a:rPr>
              <a:t>Page 1</a:t>
            </a:r>
            <a:endParaRPr lang="en-GB" sz="3200" dirty="0">
              <a:solidFill>
                <a:srgbClr val="FF0000"/>
              </a:solidFill>
            </a:endParaRPr>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4185841" y="1717596"/>
            <a:ext cx="3524108" cy="3033294"/>
          </a:xfrm>
          <a:prstGeom prst="ellipse">
            <a:avLst/>
          </a:prstGeom>
          <a:solidFill>
            <a:srgbClr val="F8BD95"/>
          </a:solidFill>
        </p:spPr>
        <p:txBody>
          <a:bodyPr wrap="square" lIns="108000" tIns="108000" rIns="108000" bIns="108000">
            <a:spAutoFit/>
          </a:bodyPr>
          <a:lstStyle/>
          <a:p>
            <a:pPr algn="ctr">
              <a:spcBef>
                <a:spcPct val="0"/>
              </a:spcBef>
              <a:buFontTx/>
              <a:buNone/>
            </a:pPr>
            <a:r>
              <a:rPr lang="en-GB" altLang="en-US" dirty="0" smtClean="0">
                <a:latin typeface="Twinkl" pitchFamily="2" charset="0"/>
              </a:rPr>
              <a:t>The fire started because the fire in the oven had not been put out properly and a spark from the fire fell onto the floor of the bakery.</a:t>
            </a:r>
            <a:endParaRPr lang="en-GB" altLang="en-US" dirty="0">
              <a:latin typeface="Twinkl" pitchFamily="2" charset="0"/>
            </a:endParaRPr>
          </a:p>
        </p:txBody>
      </p:sp>
      <p:pic>
        <p:nvPicPr>
          <p:cNvPr id="9" name="Picture 8">
            <a:extLst>
              <a:ext uri="{FF2B5EF4-FFF2-40B4-BE49-F238E27FC236}">
                <a16:creationId xmlns:a16="http://schemas.microsoft.com/office/drawing/2014/main" id="{412FAE1C-F2BE-469B-B100-2F92EA2C7D2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57765" b="30425"/>
          <a:stretch/>
        </p:blipFill>
        <p:spPr>
          <a:xfrm>
            <a:off x="613186" y="5499212"/>
            <a:ext cx="7917628" cy="763613"/>
          </a:xfrm>
          <a:prstGeom prst="roundRect">
            <a:avLst/>
          </a:prstGeom>
        </p:spPr>
      </p:pic>
      <p:pic>
        <p:nvPicPr>
          <p:cNvPr id="7" name="Picture 6">
            <a:extLst>
              <a:ext uri="{FF2B5EF4-FFF2-40B4-BE49-F238E27FC236}">
                <a16:creationId xmlns:a16="http://schemas.microsoft.com/office/drawing/2014/main" id="{4328D26E-3E6B-4D80-9F1A-67FFBF8A34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40543" y="1649581"/>
            <a:ext cx="1854739" cy="4432411"/>
          </a:xfrm>
          <a:prstGeom prst="rect">
            <a:avLst/>
          </a:prstGeom>
        </p:spPr>
      </p:pic>
      <p:sp>
        <p:nvSpPr>
          <p:cNvPr id="12" name="Title 20">
            <a:extLst>
              <a:ext uri="{FF2B5EF4-FFF2-40B4-BE49-F238E27FC236}">
                <a16:creationId xmlns:a16="http://schemas.microsoft.com/office/drawing/2014/main" id="{30FB35A8-F926-464E-A962-71EF96144A68}"/>
              </a:ext>
            </a:extLst>
          </p:cNvPr>
          <p:cNvSpPr>
            <a:spLocks noGrp="1"/>
          </p:cNvSpPr>
          <p:nvPr>
            <p:ph type="title"/>
          </p:nvPr>
        </p:nvSpPr>
        <p:spPr>
          <a:xfrm>
            <a:off x="139338" y="235054"/>
            <a:ext cx="8542700" cy="1482541"/>
          </a:xfrm>
        </p:spPr>
        <p:txBody>
          <a:bodyPr/>
          <a:lstStyle/>
          <a:p>
            <a:pPr algn="ctr"/>
            <a:r>
              <a:rPr lang="en-GB" sz="3600" dirty="0">
                <a:latin typeface="+mn-lt"/>
              </a:rPr>
              <a:t>The Great Fire of </a:t>
            </a:r>
            <a:r>
              <a:rPr lang="en-GB" sz="3600" dirty="0" smtClean="0">
                <a:latin typeface="+mn-lt"/>
              </a:rPr>
              <a:t>London</a:t>
            </a:r>
            <a:br>
              <a:rPr lang="en-GB" sz="3600" dirty="0" smtClean="0">
                <a:latin typeface="+mn-lt"/>
              </a:rPr>
            </a:br>
            <a:r>
              <a:rPr lang="en-GB" sz="3600" dirty="0" smtClean="0">
                <a:solidFill>
                  <a:srgbClr val="FF0000"/>
                </a:solidFill>
                <a:latin typeface="+mn-lt"/>
              </a:rPr>
              <a:t>How did it start?</a:t>
            </a:r>
            <a:endParaRPr lang="en-GB" sz="3600" dirty="0">
              <a:solidFill>
                <a:srgbClr val="FF0000"/>
              </a:solidFill>
              <a:latin typeface="+mn-lt"/>
            </a:endParaRPr>
          </a:p>
        </p:txBody>
      </p:sp>
      <p:sp>
        <p:nvSpPr>
          <p:cNvPr id="6" name="TextBox 5"/>
          <p:cNvSpPr txBox="1"/>
          <p:nvPr/>
        </p:nvSpPr>
        <p:spPr>
          <a:xfrm>
            <a:off x="6705600" y="6120235"/>
            <a:ext cx="2159725" cy="584775"/>
          </a:xfrm>
          <a:prstGeom prst="rect">
            <a:avLst/>
          </a:prstGeom>
          <a:solidFill>
            <a:schemeClr val="bg1"/>
          </a:solidFill>
          <a:ln>
            <a:solidFill>
              <a:schemeClr val="tx1"/>
            </a:solidFill>
          </a:ln>
        </p:spPr>
        <p:txBody>
          <a:bodyPr wrap="square" rtlCol="0">
            <a:spAutoFit/>
          </a:bodyPr>
          <a:lstStyle/>
          <a:p>
            <a:pPr algn="ctr"/>
            <a:r>
              <a:rPr lang="en-US" sz="3200" dirty="0" smtClean="0">
                <a:solidFill>
                  <a:srgbClr val="FF0000"/>
                </a:solidFill>
              </a:rPr>
              <a:t>Page 2</a:t>
            </a:r>
            <a:endParaRPr lang="en-GB" sz="3200" dirty="0">
              <a:solidFill>
                <a:srgbClr val="FF0000"/>
              </a:solidFill>
            </a:endParaRPr>
          </a:p>
        </p:txBody>
      </p:sp>
    </p:spTree>
    <p:extLst>
      <p:ext uri="{BB962C8B-B14F-4D97-AF65-F5344CB8AC3E}">
        <p14:creationId xmlns:p14="http://schemas.microsoft.com/office/powerpoint/2010/main" val="4359995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7" y="281198"/>
            <a:ext cx="8220075" cy="1418426"/>
          </a:xfrm>
        </p:spPr>
        <p:txBody>
          <a:bodyPr/>
          <a:lstStyle/>
          <a:p>
            <a:pPr algn="ctr"/>
            <a:r>
              <a:rPr lang="en-GB" sz="3600" dirty="0">
                <a:latin typeface="+mn-lt"/>
              </a:rPr>
              <a:t>The Great Fire of </a:t>
            </a:r>
            <a:r>
              <a:rPr lang="en-GB" sz="3600" dirty="0" smtClean="0">
                <a:latin typeface="+mn-lt"/>
              </a:rPr>
              <a:t>London</a:t>
            </a:r>
            <a:br>
              <a:rPr lang="en-GB" sz="3600" dirty="0" smtClean="0">
                <a:latin typeface="+mn-lt"/>
              </a:rPr>
            </a:br>
            <a:r>
              <a:rPr lang="en-GB" sz="3600" dirty="0" smtClean="0">
                <a:solidFill>
                  <a:srgbClr val="FF0000"/>
                </a:solidFill>
                <a:latin typeface="+mn-lt"/>
              </a:rPr>
              <a:t>Why did the fire spread so quickly?</a:t>
            </a:r>
            <a:endParaRPr lang="en-GB" sz="3600" dirty="0">
              <a:solidFill>
                <a:srgbClr val="FF0000"/>
              </a:solidFill>
              <a:latin typeface="+mn-lt"/>
            </a:endParaRPr>
          </a:p>
        </p:txBody>
      </p:sp>
      <p:sp>
        <p:nvSpPr>
          <p:cNvPr id="5" name="Rectangle: Rounded Corners 4"/>
          <p:cNvSpPr/>
          <p:nvPr/>
        </p:nvSpPr>
        <p:spPr>
          <a:xfrm>
            <a:off x="755650" y="5153439"/>
            <a:ext cx="7632700" cy="854246"/>
          </a:xfrm>
          <a:prstGeom prst="roundRect">
            <a:avLst/>
          </a:prstGeom>
          <a:solidFill>
            <a:srgbClr val="F8BD95"/>
          </a:solidFill>
        </p:spPr>
        <p:txBody>
          <a:bodyPr wrap="square" lIns="108000" tIns="108000" rIns="108000" bIns="108000">
            <a:spAutoFit/>
          </a:bodyPr>
          <a:lstStyle/>
          <a:p>
            <a:pPr algn="ctr">
              <a:spcBef>
                <a:spcPct val="0"/>
              </a:spcBef>
              <a:buFontTx/>
              <a:buNone/>
            </a:pPr>
            <a:r>
              <a:rPr lang="en-GB" altLang="en-US" dirty="0">
                <a:latin typeface="Twinkl" pitchFamily="2" charset="0"/>
              </a:rPr>
              <a:t>In 1666, most of London’s buildings were made from wood. </a:t>
            </a:r>
            <a:br>
              <a:rPr lang="en-GB" altLang="en-US" dirty="0">
                <a:latin typeface="Twinkl" pitchFamily="2" charset="0"/>
              </a:rPr>
            </a:br>
            <a:r>
              <a:rPr lang="en-GB" altLang="en-US" dirty="0">
                <a:latin typeface="Twinkl" pitchFamily="2" charset="0"/>
              </a:rPr>
              <a:t>They were also packed tightly together in narrow rows.</a:t>
            </a:r>
          </a:p>
        </p:txBody>
      </p:sp>
      <p:pic>
        <p:nvPicPr>
          <p:cNvPr id="6" name="Picture 5">
            <a:extLst>
              <a:ext uri="{FF2B5EF4-FFF2-40B4-BE49-F238E27FC236}">
                <a16:creationId xmlns:a16="http://schemas.microsoft.com/office/drawing/2014/main" id="{6FC1573B-377C-4123-8586-8BDC6CF6EA2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1783" r="-387"/>
          <a:stretch/>
        </p:blipFill>
        <p:spPr>
          <a:xfrm>
            <a:off x="2964771" y="1699624"/>
            <a:ext cx="3204926" cy="3284844"/>
          </a:xfrm>
          <a:prstGeom prst="ellipse">
            <a:avLst/>
          </a:prstGeom>
          <a:ln w="38100">
            <a:solidFill>
              <a:srgbClr val="F08215"/>
            </a:solidFill>
          </a:ln>
        </p:spPr>
      </p:pic>
      <p:sp>
        <p:nvSpPr>
          <p:cNvPr id="7" name="TextBox 6"/>
          <p:cNvSpPr txBox="1"/>
          <p:nvPr/>
        </p:nvSpPr>
        <p:spPr>
          <a:xfrm>
            <a:off x="6705600" y="6120235"/>
            <a:ext cx="2159725" cy="584775"/>
          </a:xfrm>
          <a:prstGeom prst="rect">
            <a:avLst/>
          </a:prstGeom>
          <a:solidFill>
            <a:schemeClr val="bg1"/>
          </a:solidFill>
          <a:ln>
            <a:solidFill>
              <a:schemeClr val="tx1"/>
            </a:solidFill>
          </a:ln>
        </p:spPr>
        <p:txBody>
          <a:bodyPr wrap="square" rtlCol="0">
            <a:spAutoFit/>
          </a:bodyPr>
          <a:lstStyle/>
          <a:p>
            <a:pPr algn="ctr"/>
            <a:r>
              <a:rPr lang="en-US" sz="3200" dirty="0" smtClean="0">
                <a:solidFill>
                  <a:srgbClr val="FF0000"/>
                </a:solidFill>
              </a:rPr>
              <a:t>Page 3</a:t>
            </a:r>
            <a:endParaRPr lang="en-GB" sz="3200" dirty="0">
              <a:solidFill>
                <a:srgbClr val="FF0000"/>
              </a:solidFill>
            </a:endParaRPr>
          </a:p>
        </p:txBody>
      </p:sp>
    </p:spTree>
    <p:extLst>
      <p:ext uri="{BB962C8B-B14F-4D97-AF65-F5344CB8AC3E}">
        <p14:creationId xmlns:p14="http://schemas.microsoft.com/office/powerpoint/2010/main" val="792567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035C2B8-0A6C-4F6A-944C-4A4B76E297F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1325"/>
          <a:stretch/>
        </p:blipFill>
        <p:spPr>
          <a:xfrm>
            <a:off x="2964771" y="1572049"/>
            <a:ext cx="3204926" cy="3284844"/>
          </a:xfrm>
          <a:prstGeom prst="ellipse">
            <a:avLst/>
          </a:prstGeom>
          <a:ln w="38100">
            <a:solidFill>
              <a:srgbClr val="F08215"/>
            </a:solidFill>
          </a:ln>
        </p:spPr>
      </p:pic>
      <p:sp>
        <p:nvSpPr>
          <p:cNvPr id="21" name="Title 20"/>
          <p:cNvSpPr>
            <a:spLocks noGrp="1"/>
          </p:cNvSpPr>
          <p:nvPr>
            <p:ph type="title"/>
          </p:nvPr>
        </p:nvSpPr>
        <p:spPr>
          <a:xfrm>
            <a:off x="457196" y="429470"/>
            <a:ext cx="8220075" cy="994306"/>
          </a:xfrm>
        </p:spPr>
        <p:txBody>
          <a:bodyPr/>
          <a:lstStyle/>
          <a:p>
            <a:pPr algn="ctr"/>
            <a:r>
              <a:rPr lang="en-GB" sz="3600" dirty="0">
                <a:latin typeface="+mn-lt"/>
              </a:rPr>
              <a:t>The Great Fire of </a:t>
            </a:r>
            <a:r>
              <a:rPr lang="en-GB" sz="3600" dirty="0" smtClean="0">
                <a:latin typeface="+mn-lt"/>
              </a:rPr>
              <a:t>London</a:t>
            </a:r>
            <a:br>
              <a:rPr lang="en-GB" sz="3600" dirty="0" smtClean="0">
                <a:latin typeface="+mn-lt"/>
              </a:rPr>
            </a:br>
            <a:r>
              <a:rPr lang="en-GB" sz="3600" dirty="0">
                <a:solidFill>
                  <a:srgbClr val="FF0000"/>
                </a:solidFill>
              </a:rPr>
              <a:t>Why did the fire spread so quickly?</a:t>
            </a:r>
            <a:endParaRPr lang="en-GB" sz="3600" dirty="0">
              <a:latin typeface="+mn-lt"/>
            </a:endParaRPr>
          </a:p>
        </p:txBody>
      </p:sp>
      <p:sp>
        <p:nvSpPr>
          <p:cNvPr id="5" name="Rectangle: Rounded Corners 4"/>
          <p:cNvSpPr/>
          <p:nvPr/>
        </p:nvSpPr>
        <p:spPr>
          <a:xfrm>
            <a:off x="755650" y="5153439"/>
            <a:ext cx="7632700" cy="854246"/>
          </a:xfrm>
          <a:prstGeom prst="roundRect">
            <a:avLst/>
          </a:prstGeom>
          <a:solidFill>
            <a:srgbClr val="F8BD95"/>
          </a:solidFill>
        </p:spPr>
        <p:txBody>
          <a:bodyPr wrap="square" lIns="108000" tIns="108000" rIns="108000" bIns="108000">
            <a:spAutoFit/>
          </a:bodyPr>
          <a:lstStyle/>
          <a:p>
            <a:pPr algn="ctr">
              <a:spcBef>
                <a:spcPct val="0"/>
              </a:spcBef>
              <a:buFontTx/>
              <a:buNone/>
            </a:pPr>
            <a:r>
              <a:rPr lang="en-GB" altLang="en-US" dirty="0">
                <a:latin typeface="Twinkl" pitchFamily="2" charset="0"/>
              </a:rPr>
              <a:t>This meant that they burnt very easily and quickly.</a:t>
            </a:r>
            <a:br>
              <a:rPr lang="en-GB" altLang="en-US" dirty="0">
                <a:latin typeface="Twinkl" pitchFamily="2" charset="0"/>
              </a:rPr>
            </a:br>
            <a:r>
              <a:rPr lang="en-GB" altLang="en-US" dirty="0">
                <a:latin typeface="Twinkl" pitchFamily="2" charset="0"/>
              </a:rPr>
              <a:t>The wind also helped carry the fire!</a:t>
            </a:r>
          </a:p>
        </p:txBody>
      </p:sp>
      <p:sp>
        <p:nvSpPr>
          <p:cNvPr id="6" name="TextBox 5"/>
          <p:cNvSpPr txBox="1"/>
          <p:nvPr/>
        </p:nvSpPr>
        <p:spPr>
          <a:xfrm>
            <a:off x="6705600" y="6120235"/>
            <a:ext cx="2159725" cy="584775"/>
          </a:xfrm>
          <a:prstGeom prst="rect">
            <a:avLst/>
          </a:prstGeom>
          <a:solidFill>
            <a:schemeClr val="bg1"/>
          </a:solidFill>
          <a:ln>
            <a:solidFill>
              <a:schemeClr val="tx1"/>
            </a:solidFill>
          </a:ln>
        </p:spPr>
        <p:txBody>
          <a:bodyPr wrap="square" rtlCol="0">
            <a:spAutoFit/>
          </a:bodyPr>
          <a:lstStyle/>
          <a:p>
            <a:pPr algn="ctr"/>
            <a:r>
              <a:rPr lang="en-US" sz="3200" dirty="0" smtClean="0">
                <a:solidFill>
                  <a:srgbClr val="FF0000"/>
                </a:solidFill>
              </a:rPr>
              <a:t>Page 4</a:t>
            </a:r>
            <a:endParaRPr lang="en-GB" sz="3200" dirty="0">
              <a:solidFill>
                <a:srgbClr val="FF0000"/>
              </a:solidFill>
            </a:endParaRPr>
          </a:p>
        </p:txBody>
      </p:sp>
    </p:spTree>
    <p:extLst>
      <p:ext uri="{BB962C8B-B14F-4D97-AF65-F5344CB8AC3E}">
        <p14:creationId xmlns:p14="http://schemas.microsoft.com/office/powerpoint/2010/main" val="3082879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035C2B8-0A6C-4F6A-944C-4A4B76E297F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1325"/>
          <a:stretch/>
        </p:blipFill>
        <p:spPr>
          <a:xfrm>
            <a:off x="2964771" y="1795418"/>
            <a:ext cx="3204926" cy="3284844"/>
          </a:xfrm>
          <a:prstGeom prst="ellipse">
            <a:avLst/>
          </a:prstGeom>
          <a:ln w="38100">
            <a:solidFill>
              <a:srgbClr val="F08215"/>
            </a:solidFill>
          </a:ln>
        </p:spPr>
      </p:pic>
      <p:sp>
        <p:nvSpPr>
          <p:cNvPr id="21" name="Title 20"/>
          <p:cNvSpPr>
            <a:spLocks noGrp="1"/>
          </p:cNvSpPr>
          <p:nvPr>
            <p:ph type="title"/>
          </p:nvPr>
        </p:nvSpPr>
        <p:spPr>
          <a:xfrm>
            <a:off x="457196" y="516825"/>
            <a:ext cx="8220075" cy="994306"/>
          </a:xfrm>
        </p:spPr>
        <p:txBody>
          <a:bodyPr/>
          <a:lstStyle/>
          <a:p>
            <a:pPr algn="ctr"/>
            <a:r>
              <a:rPr lang="en-GB" sz="3600" dirty="0">
                <a:latin typeface="+mn-lt"/>
              </a:rPr>
              <a:t>The Great Fire of </a:t>
            </a:r>
            <a:r>
              <a:rPr lang="en-GB" sz="3600" dirty="0" smtClean="0">
                <a:latin typeface="+mn-lt"/>
              </a:rPr>
              <a:t>London</a:t>
            </a:r>
            <a:br>
              <a:rPr lang="en-GB" sz="3600" dirty="0" smtClean="0">
                <a:latin typeface="+mn-lt"/>
              </a:rPr>
            </a:br>
            <a:r>
              <a:rPr lang="en-GB" sz="3600" dirty="0" smtClean="0">
                <a:solidFill>
                  <a:srgbClr val="FF0000"/>
                </a:solidFill>
                <a:latin typeface="+mn-lt"/>
              </a:rPr>
              <a:t>How did they try to put the fire out?</a:t>
            </a:r>
            <a:endParaRPr lang="en-GB" sz="3600" dirty="0">
              <a:solidFill>
                <a:srgbClr val="FF0000"/>
              </a:solidFill>
              <a:latin typeface="+mn-lt"/>
            </a:endParaRPr>
          </a:p>
        </p:txBody>
      </p:sp>
      <p:sp>
        <p:nvSpPr>
          <p:cNvPr id="5" name="Rectangle: Rounded Corners 4"/>
          <p:cNvSpPr/>
          <p:nvPr/>
        </p:nvSpPr>
        <p:spPr>
          <a:xfrm>
            <a:off x="755650" y="4651209"/>
            <a:ext cx="6419701" cy="1467180"/>
          </a:xfrm>
          <a:prstGeom prst="roundRect">
            <a:avLst/>
          </a:prstGeom>
          <a:solidFill>
            <a:srgbClr val="F8BD95"/>
          </a:solidFill>
        </p:spPr>
        <p:txBody>
          <a:bodyPr wrap="square" lIns="108000" tIns="108000" rIns="900000" bIns="108000">
            <a:spAutoFit/>
          </a:bodyPr>
          <a:lstStyle/>
          <a:p>
            <a:pPr algn="ctr">
              <a:spcBef>
                <a:spcPct val="0"/>
              </a:spcBef>
              <a:buFontTx/>
              <a:buNone/>
            </a:pPr>
            <a:r>
              <a:rPr lang="en-GB" altLang="en-US" dirty="0">
                <a:latin typeface="Twinkl" pitchFamily="2" charset="0"/>
              </a:rPr>
              <a:t>Fire services never used to exist so citizens had to try and put the fire out! They used leather buckets filled with water and axes. They tried their best but were unable to battle the flames. </a:t>
            </a:r>
          </a:p>
        </p:txBody>
      </p:sp>
      <p:pic>
        <p:nvPicPr>
          <p:cNvPr id="4" name="Picture 3">
            <a:extLst>
              <a:ext uri="{FF2B5EF4-FFF2-40B4-BE49-F238E27FC236}">
                <a16:creationId xmlns:a16="http://schemas.microsoft.com/office/drawing/2014/main" id="{912CE14D-CD9A-4ADD-9FF0-F0FAFD19BBF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51073" y="2363993"/>
            <a:ext cx="3337277" cy="5270129"/>
          </a:xfrm>
          <a:prstGeom prst="rect">
            <a:avLst/>
          </a:prstGeom>
        </p:spPr>
      </p:pic>
      <p:sp>
        <p:nvSpPr>
          <p:cNvPr id="6" name="TextBox 5"/>
          <p:cNvSpPr txBox="1"/>
          <p:nvPr/>
        </p:nvSpPr>
        <p:spPr>
          <a:xfrm>
            <a:off x="6705600" y="6120235"/>
            <a:ext cx="2159725" cy="584775"/>
          </a:xfrm>
          <a:prstGeom prst="rect">
            <a:avLst/>
          </a:prstGeom>
          <a:solidFill>
            <a:schemeClr val="bg1"/>
          </a:solidFill>
          <a:ln>
            <a:solidFill>
              <a:schemeClr val="tx1"/>
            </a:solidFill>
          </a:ln>
        </p:spPr>
        <p:txBody>
          <a:bodyPr wrap="square" rtlCol="0">
            <a:spAutoFit/>
          </a:bodyPr>
          <a:lstStyle/>
          <a:p>
            <a:pPr algn="ctr"/>
            <a:r>
              <a:rPr lang="en-US" sz="3200" dirty="0" smtClean="0">
                <a:solidFill>
                  <a:srgbClr val="FF0000"/>
                </a:solidFill>
              </a:rPr>
              <a:t>Page 5</a:t>
            </a:r>
            <a:endParaRPr lang="en-GB" sz="3200" dirty="0">
              <a:solidFill>
                <a:srgbClr val="FF0000"/>
              </a:solidFill>
            </a:endParaRPr>
          </a:p>
        </p:txBody>
      </p:sp>
    </p:spTree>
    <p:extLst>
      <p:ext uri="{BB962C8B-B14F-4D97-AF65-F5344CB8AC3E}">
        <p14:creationId xmlns:p14="http://schemas.microsoft.com/office/powerpoint/2010/main" val="2497422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B9A34504-4422-4614-9AEF-660E7D43A564}"/>
              </a:ext>
            </a:extLst>
          </p:cNvPr>
          <p:cNvSpPr/>
          <p:nvPr/>
        </p:nvSpPr>
        <p:spPr>
          <a:xfrm>
            <a:off x="755650" y="2235709"/>
            <a:ext cx="5064237" cy="2386581"/>
          </a:xfrm>
          <a:prstGeom prst="roundRect">
            <a:avLst/>
          </a:prstGeom>
          <a:solidFill>
            <a:srgbClr val="F8BD95"/>
          </a:solidFill>
        </p:spPr>
        <p:txBody>
          <a:bodyPr wrap="square" lIns="108000" tIns="108000" rIns="648000" bIns="108000">
            <a:spAutoFit/>
          </a:bodyPr>
          <a:lstStyle/>
          <a:p>
            <a:pPr algn="ctr">
              <a:spcBef>
                <a:spcPct val="0"/>
              </a:spcBef>
              <a:buFontTx/>
              <a:buNone/>
            </a:pPr>
            <a:r>
              <a:rPr lang="en-GB" altLang="en-US" dirty="0">
                <a:latin typeface="Twinkl" pitchFamily="2" charset="0"/>
              </a:rPr>
              <a:t>On Wednesday The Duke of York (the future King James II) ordered that houses be destroyed using gunpowder ahead of the fire to stop the fire from spreading even further. This plan succeeded and by Thursday, the fire had been extinguished.</a:t>
            </a:r>
          </a:p>
        </p:txBody>
      </p:sp>
      <p:sp>
        <p:nvSpPr>
          <p:cNvPr id="21" name="Title 20"/>
          <p:cNvSpPr>
            <a:spLocks noGrp="1"/>
          </p:cNvSpPr>
          <p:nvPr>
            <p:ph type="title"/>
          </p:nvPr>
        </p:nvSpPr>
        <p:spPr>
          <a:xfrm>
            <a:off x="457198" y="478895"/>
            <a:ext cx="8220075" cy="1480534"/>
          </a:xfrm>
        </p:spPr>
        <p:txBody>
          <a:bodyPr/>
          <a:lstStyle/>
          <a:p>
            <a:pPr algn="ctr"/>
            <a:r>
              <a:rPr lang="en-GB" sz="3600" dirty="0">
                <a:latin typeface="+mn-lt"/>
              </a:rPr>
              <a:t>The Great Fire of </a:t>
            </a:r>
            <a:r>
              <a:rPr lang="en-GB" sz="3600" dirty="0" smtClean="0">
                <a:latin typeface="+mn-lt"/>
              </a:rPr>
              <a:t>London</a:t>
            </a:r>
            <a:br>
              <a:rPr lang="en-GB" sz="3600" dirty="0" smtClean="0">
                <a:latin typeface="+mn-lt"/>
              </a:rPr>
            </a:br>
            <a:r>
              <a:rPr lang="en-GB" sz="3600" dirty="0">
                <a:solidFill>
                  <a:srgbClr val="FF0000"/>
                </a:solidFill>
              </a:rPr>
              <a:t>How did they try to put the fire out?</a:t>
            </a:r>
            <a:endParaRPr lang="en-GB" sz="3600" dirty="0">
              <a:latin typeface="+mn-lt"/>
            </a:endParaRPr>
          </a:p>
        </p:txBody>
      </p:sp>
      <p:pic>
        <p:nvPicPr>
          <p:cNvPr id="10" name="Picture 9">
            <a:extLst>
              <a:ext uri="{FF2B5EF4-FFF2-40B4-BE49-F238E27FC236}">
                <a16:creationId xmlns:a16="http://schemas.microsoft.com/office/drawing/2014/main" id="{4EB8593F-D438-498C-BA6C-C2ADAA82282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82086" y="1742739"/>
            <a:ext cx="4604715" cy="4636366"/>
          </a:xfrm>
          <a:prstGeom prst="rect">
            <a:avLst/>
          </a:prstGeom>
        </p:spPr>
      </p:pic>
      <p:sp>
        <p:nvSpPr>
          <p:cNvPr id="5" name="TextBox 4"/>
          <p:cNvSpPr txBox="1"/>
          <p:nvPr/>
        </p:nvSpPr>
        <p:spPr>
          <a:xfrm>
            <a:off x="6705600" y="6120235"/>
            <a:ext cx="2159725" cy="584775"/>
          </a:xfrm>
          <a:prstGeom prst="rect">
            <a:avLst/>
          </a:prstGeom>
          <a:solidFill>
            <a:schemeClr val="bg1"/>
          </a:solidFill>
          <a:ln>
            <a:solidFill>
              <a:schemeClr val="tx1"/>
            </a:solidFill>
          </a:ln>
        </p:spPr>
        <p:txBody>
          <a:bodyPr wrap="square" rtlCol="0">
            <a:spAutoFit/>
          </a:bodyPr>
          <a:lstStyle/>
          <a:p>
            <a:pPr algn="ctr"/>
            <a:r>
              <a:rPr lang="en-US" sz="3200" dirty="0" smtClean="0">
                <a:solidFill>
                  <a:srgbClr val="FF0000"/>
                </a:solidFill>
              </a:rPr>
              <a:t>Page 6</a:t>
            </a:r>
            <a:endParaRPr lang="en-GB" sz="3200" dirty="0">
              <a:solidFill>
                <a:srgbClr val="FF0000"/>
              </a:solidFill>
            </a:endParaRPr>
          </a:p>
        </p:txBody>
      </p:sp>
    </p:spTree>
    <p:extLst>
      <p:ext uri="{BB962C8B-B14F-4D97-AF65-F5344CB8AC3E}">
        <p14:creationId xmlns:p14="http://schemas.microsoft.com/office/powerpoint/2010/main" val="1731275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035C2B8-0A6C-4F6A-944C-4A4B76E297F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1325"/>
          <a:stretch/>
        </p:blipFill>
        <p:spPr>
          <a:xfrm>
            <a:off x="2964772" y="1473201"/>
            <a:ext cx="3204926" cy="3284844"/>
          </a:xfrm>
          <a:prstGeom prst="ellipse">
            <a:avLst/>
          </a:prstGeom>
          <a:ln w="38100">
            <a:solidFill>
              <a:srgbClr val="F08215"/>
            </a:solidFill>
          </a:ln>
        </p:spPr>
      </p:pic>
      <p:sp>
        <p:nvSpPr>
          <p:cNvPr id="21" name="Title 20"/>
          <p:cNvSpPr>
            <a:spLocks noGrp="1"/>
          </p:cNvSpPr>
          <p:nvPr>
            <p:ph type="title"/>
          </p:nvPr>
        </p:nvSpPr>
        <p:spPr>
          <a:xfrm>
            <a:off x="457197" y="238009"/>
            <a:ext cx="8220075" cy="1451454"/>
          </a:xfrm>
        </p:spPr>
        <p:txBody>
          <a:bodyPr/>
          <a:lstStyle/>
          <a:p>
            <a:pPr algn="ctr"/>
            <a:r>
              <a:rPr lang="en-GB" sz="3600" dirty="0">
                <a:latin typeface="+mn-lt"/>
              </a:rPr>
              <a:t>The Great Fire of </a:t>
            </a:r>
            <a:r>
              <a:rPr lang="en-GB" sz="3600" dirty="0" smtClean="0">
                <a:latin typeface="+mn-lt"/>
              </a:rPr>
              <a:t>London</a:t>
            </a:r>
            <a:br>
              <a:rPr lang="en-GB" sz="3600" dirty="0" smtClean="0">
                <a:latin typeface="+mn-lt"/>
              </a:rPr>
            </a:br>
            <a:r>
              <a:rPr lang="en-GB" sz="3600" dirty="0" smtClean="0">
                <a:solidFill>
                  <a:srgbClr val="FF0000"/>
                </a:solidFill>
                <a:latin typeface="+mn-lt"/>
              </a:rPr>
              <a:t>What happened after the fire?</a:t>
            </a:r>
            <a:endParaRPr lang="en-GB" sz="3600" dirty="0">
              <a:solidFill>
                <a:srgbClr val="FF0000"/>
              </a:solidFill>
              <a:latin typeface="+mn-lt"/>
            </a:endParaRPr>
          </a:p>
        </p:txBody>
      </p:sp>
      <p:pic>
        <p:nvPicPr>
          <p:cNvPr id="7" name="Picture 6">
            <a:extLst>
              <a:ext uri="{FF2B5EF4-FFF2-40B4-BE49-F238E27FC236}">
                <a16:creationId xmlns:a16="http://schemas.microsoft.com/office/drawing/2014/main" id="{08627332-DE91-4998-83A6-B2EC7F0804A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08049" y="3286720"/>
            <a:ext cx="2731801" cy="1612497"/>
          </a:xfrm>
          <a:prstGeom prst="rect">
            <a:avLst/>
          </a:prstGeom>
        </p:spPr>
      </p:pic>
      <p:sp>
        <p:nvSpPr>
          <p:cNvPr id="6" name="Rectangle: Rounded Corners 5">
            <a:extLst>
              <a:ext uri="{FF2B5EF4-FFF2-40B4-BE49-F238E27FC236}">
                <a16:creationId xmlns:a16="http://schemas.microsoft.com/office/drawing/2014/main" id="{6400505A-10F4-4C4B-A5F6-C8617CDD5ACF}"/>
              </a:ext>
            </a:extLst>
          </p:cNvPr>
          <p:cNvSpPr/>
          <p:nvPr/>
        </p:nvSpPr>
        <p:spPr>
          <a:xfrm>
            <a:off x="755650" y="4335371"/>
            <a:ext cx="7632700" cy="1160713"/>
          </a:xfrm>
          <a:prstGeom prst="roundRect">
            <a:avLst/>
          </a:prstGeom>
          <a:solidFill>
            <a:srgbClr val="F8BD95"/>
          </a:solidFill>
        </p:spPr>
        <p:txBody>
          <a:bodyPr wrap="square" lIns="108000" tIns="108000" rIns="108000" bIns="108000">
            <a:spAutoFit/>
          </a:bodyPr>
          <a:lstStyle/>
          <a:p>
            <a:pPr algn="ctr">
              <a:spcBef>
                <a:spcPct val="0"/>
              </a:spcBef>
              <a:buFontTx/>
              <a:buNone/>
            </a:pPr>
            <a:r>
              <a:rPr lang="en-GB" altLang="en-US" dirty="0">
                <a:latin typeface="Twinkl" pitchFamily="2" charset="0"/>
              </a:rPr>
              <a:t>The disaster made London a better and safer city. </a:t>
            </a:r>
            <a:br>
              <a:rPr lang="en-GB" altLang="en-US" dirty="0">
                <a:latin typeface="Twinkl" pitchFamily="2" charset="0"/>
              </a:rPr>
            </a:br>
            <a:r>
              <a:rPr lang="en-GB" altLang="en-US" dirty="0">
                <a:latin typeface="Twinkl" pitchFamily="2" charset="0"/>
              </a:rPr>
              <a:t>Streets were widened and buildings were made stronger, more fireproof and out of brick instead of wood. </a:t>
            </a:r>
          </a:p>
        </p:txBody>
      </p:sp>
      <p:sp>
        <p:nvSpPr>
          <p:cNvPr id="9" name="Rectangle: Rounded Corners 8">
            <a:extLst>
              <a:ext uri="{FF2B5EF4-FFF2-40B4-BE49-F238E27FC236}">
                <a16:creationId xmlns:a16="http://schemas.microsoft.com/office/drawing/2014/main" id="{62B3C8AC-0F0B-4C82-BBF1-32078D56C467}"/>
              </a:ext>
            </a:extLst>
          </p:cNvPr>
          <p:cNvSpPr/>
          <p:nvPr/>
        </p:nvSpPr>
        <p:spPr>
          <a:xfrm>
            <a:off x="755650" y="5629233"/>
            <a:ext cx="7632700" cy="547779"/>
          </a:xfrm>
          <a:prstGeom prst="roundRect">
            <a:avLst/>
          </a:prstGeom>
          <a:solidFill>
            <a:srgbClr val="F8BD95"/>
          </a:solidFill>
        </p:spPr>
        <p:txBody>
          <a:bodyPr wrap="square" lIns="108000" tIns="108000" rIns="108000" bIns="108000">
            <a:spAutoFit/>
          </a:bodyPr>
          <a:lstStyle/>
          <a:p>
            <a:pPr algn="ctr">
              <a:spcBef>
                <a:spcPct val="0"/>
              </a:spcBef>
              <a:buFontTx/>
              <a:buNone/>
            </a:pPr>
            <a:r>
              <a:rPr lang="en-GB" altLang="en-US" dirty="0">
                <a:latin typeface="Twinkl" pitchFamily="2" charset="0"/>
              </a:rPr>
              <a:t>A lot of rats carrying the black plague were also killed off.</a:t>
            </a:r>
          </a:p>
        </p:txBody>
      </p:sp>
      <p:sp>
        <p:nvSpPr>
          <p:cNvPr id="8" name="TextBox 7"/>
          <p:cNvSpPr txBox="1"/>
          <p:nvPr/>
        </p:nvSpPr>
        <p:spPr>
          <a:xfrm>
            <a:off x="6705600" y="6120235"/>
            <a:ext cx="2159725" cy="584775"/>
          </a:xfrm>
          <a:prstGeom prst="rect">
            <a:avLst/>
          </a:prstGeom>
          <a:solidFill>
            <a:schemeClr val="bg1"/>
          </a:solidFill>
          <a:ln>
            <a:solidFill>
              <a:schemeClr val="tx1"/>
            </a:solidFill>
          </a:ln>
        </p:spPr>
        <p:txBody>
          <a:bodyPr wrap="square" rtlCol="0">
            <a:spAutoFit/>
          </a:bodyPr>
          <a:lstStyle/>
          <a:p>
            <a:pPr algn="ctr"/>
            <a:r>
              <a:rPr lang="en-US" sz="3200" dirty="0" smtClean="0">
                <a:solidFill>
                  <a:srgbClr val="FF0000"/>
                </a:solidFill>
              </a:rPr>
              <a:t>Page 7</a:t>
            </a:r>
            <a:endParaRPr lang="en-GB" sz="3200" dirty="0">
              <a:solidFill>
                <a:srgbClr val="FF0000"/>
              </a:solidFill>
            </a:endParaRPr>
          </a:p>
        </p:txBody>
      </p:sp>
    </p:spTree>
    <p:extLst>
      <p:ext uri="{BB962C8B-B14F-4D97-AF65-F5344CB8AC3E}">
        <p14:creationId xmlns:p14="http://schemas.microsoft.com/office/powerpoint/2010/main" val="1045629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20FA333-3D54-4092-82C1-2D5A93A9E98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3837" r="13837"/>
          <a:stretch/>
        </p:blipFill>
        <p:spPr>
          <a:xfrm>
            <a:off x="3150740" y="1692253"/>
            <a:ext cx="2842520" cy="2779086"/>
          </a:xfrm>
          <a:prstGeom prst="ellipse">
            <a:avLst/>
          </a:prstGeom>
          <a:ln w="38100">
            <a:solidFill>
              <a:srgbClr val="F08215"/>
            </a:solidFill>
          </a:ln>
        </p:spPr>
      </p:pic>
      <p:sp>
        <p:nvSpPr>
          <p:cNvPr id="21" name="Title 20"/>
          <p:cNvSpPr>
            <a:spLocks noGrp="1"/>
          </p:cNvSpPr>
          <p:nvPr>
            <p:ph type="title"/>
          </p:nvPr>
        </p:nvSpPr>
        <p:spPr/>
        <p:txBody>
          <a:bodyPr/>
          <a:lstStyle/>
          <a:p>
            <a:pPr algn="ctr"/>
            <a:r>
              <a:rPr lang="en-GB" sz="3600" dirty="0">
                <a:latin typeface="+mn-lt"/>
              </a:rPr>
              <a:t>The Great London </a:t>
            </a:r>
            <a:r>
              <a:rPr lang="en-GB" sz="3600" dirty="0" smtClean="0">
                <a:latin typeface="+mn-lt"/>
              </a:rPr>
              <a:t>Fire</a:t>
            </a:r>
            <a:br>
              <a:rPr lang="en-GB" sz="3600" dirty="0" smtClean="0">
                <a:latin typeface="+mn-lt"/>
              </a:rPr>
            </a:br>
            <a:r>
              <a:rPr lang="en-GB" sz="3600" dirty="0">
                <a:solidFill>
                  <a:srgbClr val="FF0000"/>
                </a:solidFill>
              </a:rPr>
              <a:t>What happened after the fire?</a:t>
            </a:r>
            <a:endParaRPr lang="en-GB" sz="3600" dirty="0">
              <a:latin typeface="+mn-lt"/>
            </a:endParaRPr>
          </a:p>
        </p:txBody>
      </p:sp>
      <p:pic>
        <p:nvPicPr>
          <p:cNvPr id="4" name="Picture 3">
            <a:extLst>
              <a:ext uri="{FF2B5EF4-FFF2-40B4-BE49-F238E27FC236}">
                <a16:creationId xmlns:a16="http://schemas.microsoft.com/office/drawing/2014/main" id="{4F88FD21-30BF-424E-985F-FC8F48696C8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24248" y="1676900"/>
            <a:ext cx="885973" cy="4486158"/>
          </a:xfrm>
          <a:prstGeom prst="rect">
            <a:avLst/>
          </a:prstGeom>
        </p:spPr>
      </p:pic>
      <p:sp>
        <p:nvSpPr>
          <p:cNvPr id="7" name="Rectangle: Rounded Corners 6">
            <a:extLst>
              <a:ext uri="{FF2B5EF4-FFF2-40B4-BE49-F238E27FC236}">
                <a16:creationId xmlns:a16="http://schemas.microsoft.com/office/drawing/2014/main" id="{6886B21E-5DC9-47CB-9A68-30A9FC0D5289}"/>
              </a:ext>
            </a:extLst>
          </p:cNvPr>
          <p:cNvSpPr/>
          <p:nvPr/>
        </p:nvSpPr>
        <p:spPr>
          <a:xfrm>
            <a:off x="755650" y="5002345"/>
            <a:ext cx="7632700" cy="1160713"/>
          </a:xfrm>
          <a:prstGeom prst="roundRect">
            <a:avLst/>
          </a:prstGeom>
          <a:solidFill>
            <a:srgbClr val="F8BD95"/>
          </a:solidFill>
        </p:spPr>
        <p:txBody>
          <a:bodyPr wrap="square" lIns="108000" tIns="108000" rIns="108000" bIns="108000">
            <a:spAutoFit/>
          </a:bodyPr>
          <a:lstStyle/>
          <a:p>
            <a:pPr algn="ctr">
              <a:spcBef>
                <a:spcPct val="0"/>
              </a:spcBef>
              <a:buFontTx/>
              <a:buNone/>
            </a:pPr>
            <a:r>
              <a:rPr lang="en-GB" altLang="en-US" dirty="0">
                <a:latin typeface="Twinkl" pitchFamily="2" charset="0"/>
              </a:rPr>
              <a:t>The Monument to the Great Fire of London was erected.</a:t>
            </a:r>
            <a:br>
              <a:rPr lang="en-GB" altLang="en-US" dirty="0">
                <a:latin typeface="Twinkl" pitchFamily="2" charset="0"/>
              </a:rPr>
            </a:br>
            <a:r>
              <a:rPr lang="en-GB" altLang="en-US" dirty="0">
                <a:latin typeface="Twinkl" pitchFamily="2" charset="0"/>
              </a:rPr>
              <a:t>The monument still remains in place today so that no one will ever forget what happened.</a:t>
            </a:r>
          </a:p>
        </p:txBody>
      </p:sp>
      <p:sp>
        <p:nvSpPr>
          <p:cNvPr id="6" name="TextBox 5"/>
          <p:cNvSpPr txBox="1"/>
          <p:nvPr/>
        </p:nvSpPr>
        <p:spPr>
          <a:xfrm>
            <a:off x="6705600" y="6120235"/>
            <a:ext cx="2159725" cy="584775"/>
          </a:xfrm>
          <a:prstGeom prst="rect">
            <a:avLst/>
          </a:prstGeom>
          <a:solidFill>
            <a:schemeClr val="bg1"/>
          </a:solidFill>
          <a:ln>
            <a:solidFill>
              <a:schemeClr val="tx1"/>
            </a:solidFill>
          </a:ln>
        </p:spPr>
        <p:txBody>
          <a:bodyPr wrap="square" rtlCol="0">
            <a:spAutoFit/>
          </a:bodyPr>
          <a:lstStyle/>
          <a:p>
            <a:pPr algn="ctr"/>
            <a:r>
              <a:rPr lang="en-US" sz="3200" dirty="0" smtClean="0">
                <a:solidFill>
                  <a:srgbClr val="FF0000"/>
                </a:solidFill>
              </a:rPr>
              <a:t>Page 8</a:t>
            </a:r>
            <a:endParaRPr lang="en-GB" sz="3200" dirty="0">
              <a:solidFill>
                <a:srgbClr val="FF0000"/>
              </a:solidFill>
            </a:endParaRPr>
          </a:p>
        </p:txBody>
      </p:sp>
    </p:spTree>
    <p:extLst>
      <p:ext uri="{BB962C8B-B14F-4D97-AF65-F5344CB8AC3E}">
        <p14:creationId xmlns:p14="http://schemas.microsoft.com/office/powerpoint/2010/main" val="1684516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7" y="155460"/>
            <a:ext cx="8220075" cy="1516585"/>
          </a:xfrm>
        </p:spPr>
        <p:txBody>
          <a:bodyPr/>
          <a:lstStyle/>
          <a:p>
            <a:pPr algn="ctr"/>
            <a:r>
              <a:rPr lang="en-GB" sz="3600" dirty="0">
                <a:latin typeface="+mn-lt"/>
              </a:rPr>
              <a:t>The Great London </a:t>
            </a:r>
            <a:r>
              <a:rPr lang="en-GB" sz="3600" dirty="0" smtClean="0">
                <a:latin typeface="+mn-lt"/>
              </a:rPr>
              <a:t>Fire</a:t>
            </a:r>
            <a:br>
              <a:rPr lang="en-GB" sz="3600" dirty="0" smtClean="0">
                <a:latin typeface="+mn-lt"/>
              </a:rPr>
            </a:br>
            <a:r>
              <a:rPr lang="en-GB" sz="3600" dirty="0" smtClean="0">
                <a:solidFill>
                  <a:srgbClr val="FF0000"/>
                </a:solidFill>
                <a:latin typeface="+mn-lt"/>
              </a:rPr>
              <a:t>How to stay safe at home</a:t>
            </a:r>
            <a:endParaRPr lang="en-GB" sz="3600" dirty="0">
              <a:solidFill>
                <a:srgbClr val="FF0000"/>
              </a:solidFill>
              <a:latin typeface="+mn-lt"/>
            </a:endParaRPr>
          </a:p>
        </p:txBody>
      </p:sp>
      <p:pic>
        <p:nvPicPr>
          <p:cNvPr id="6" name="Picture 5">
            <a:extLst>
              <a:ext uri="{FF2B5EF4-FFF2-40B4-BE49-F238E27FC236}">
                <a16:creationId xmlns:a16="http://schemas.microsoft.com/office/drawing/2014/main" id="{826D2E17-8968-4438-B476-8094C7AEC69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1325"/>
          <a:stretch/>
        </p:blipFill>
        <p:spPr>
          <a:xfrm>
            <a:off x="2964772" y="1473201"/>
            <a:ext cx="3204926" cy="3284844"/>
          </a:xfrm>
          <a:prstGeom prst="ellipse">
            <a:avLst/>
          </a:prstGeom>
          <a:ln w="38100">
            <a:solidFill>
              <a:srgbClr val="F08215"/>
            </a:solidFill>
          </a:ln>
        </p:spPr>
      </p:pic>
      <p:sp>
        <p:nvSpPr>
          <p:cNvPr id="7" name="Rectangle: Rounded Corners 6">
            <a:extLst>
              <a:ext uri="{FF2B5EF4-FFF2-40B4-BE49-F238E27FC236}">
                <a16:creationId xmlns:a16="http://schemas.microsoft.com/office/drawing/2014/main" id="{6886B21E-5DC9-47CB-9A68-30A9FC0D5289}"/>
              </a:ext>
            </a:extLst>
          </p:cNvPr>
          <p:cNvSpPr/>
          <p:nvPr/>
        </p:nvSpPr>
        <p:spPr>
          <a:xfrm>
            <a:off x="755650" y="4758045"/>
            <a:ext cx="7632700" cy="1402026"/>
          </a:xfrm>
          <a:prstGeom prst="roundRect">
            <a:avLst/>
          </a:prstGeom>
          <a:solidFill>
            <a:srgbClr val="F8BD95"/>
          </a:solidFill>
        </p:spPr>
        <p:txBody>
          <a:bodyPr wrap="square" lIns="108000" tIns="324000" rIns="108000" bIns="108000">
            <a:spAutoFit/>
          </a:bodyPr>
          <a:lstStyle/>
          <a:p>
            <a:pPr algn="ctr">
              <a:spcBef>
                <a:spcPct val="0"/>
              </a:spcBef>
              <a:buFontTx/>
              <a:buNone/>
            </a:pPr>
            <a:r>
              <a:rPr lang="en-GB" altLang="en-US" dirty="0">
                <a:latin typeface="Twinkl" pitchFamily="2" charset="0"/>
              </a:rPr>
              <a:t>Even the smallest fire can be dangerous within a few minutes. Make sure you always have a fire escape planned. If a fire starts, stay calm and leave immediately. </a:t>
            </a:r>
          </a:p>
        </p:txBody>
      </p:sp>
      <p:pic>
        <p:nvPicPr>
          <p:cNvPr id="3" name="Picture 2">
            <a:extLst>
              <a:ext uri="{FF2B5EF4-FFF2-40B4-BE49-F238E27FC236}">
                <a16:creationId xmlns:a16="http://schemas.microsoft.com/office/drawing/2014/main" id="{213DD64A-AE8F-4B15-A107-8C9C297EC39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9264" y="1820639"/>
            <a:ext cx="6915942" cy="3354678"/>
          </a:xfrm>
          <a:prstGeom prst="rect">
            <a:avLst/>
          </a:prstGeom>
        </p:spPr>
      </p:pic>
      <p:sp>
        <p:nvSpPr>
          <p:cNvPr id="8" name="TextBox 7"/>
          <p:cNvSpPr txBox="1"/>
          <p:nvPr/>
        </p:nvSpPr>
        <p:spPr>
          <a:xfrm>
            <a:off x="6705600" y="6120235"/>
            <a:ext cx="2159725" cy="584775"/>
          </a:xfrm>
          <a:prstGeom prst="rect">
            <a:avLst/>
          </a:prstGeom>
          <a:solidFill>
            <a:schemeClr val="bg1"/>
          </a:solidFill>
          <a:ln>
            <a:solidFill>
              <a:schemeClr val="tx1"/>
            </a:solidFill>
          </a:ln>
        </p:spPr>
        <p:txBody>
          <a:bodyPr wrap="square" rtlCol="0">
            <a:spAutoFit/>
          </a:bodyPr>
          <a:lstStyle/>
          <a:p>
            <a:pPr algn="ctr"/>
            <a:r>
              <a:rPr lang="en-US" sz="3200" dirty="0" smtClean="0">
                <a:solidFill>
                  <a:srgbClr val="FF0000"/>
                </a:solidFill>
              </a:rPr>
              <a:t>Page 9</a:t>
            </a:r>
            <a:endParaRPr lang="en-GB" sz="3200" dirty="0">
              <a:solidFill>
                <a:srgbClr val="FF0000"/>
              </a:solidFill>
            </a:endParaRPr>
          </a:p>
        </p:txBody>
      </p:sp>
    </p:spTree>
    <p:extLst>
      <p:ext uri="{BB962C8B-B14F-4D97-AF65-F5344CB8AC3E}">
        <p14:creationId xmlns:p14="http://schemas.microsoft.com/office/powerpoint/2010/main" val="2607355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135</TotalTime>
  <Words>445</Words>
  <Application>Microsoft Office PowerPoint</Application>
  <PresentationFormat>On-screen Show (4:3)</PresentationFormat>
  <Paragraphs>34</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Twinkl</vt:lpstr>
      <vt:lpstr>Calibri</vt:lpstr>
      <vt:lpstr>Office Theme</vt:lpstr>
      <vt:lpstr>PowerPoint Presentation</vt:lpstr>
      <vt:lpstr>The Great Fire of London When did it start? Where did it start?</vt:lpstr>
      <vt:lpstr>The Great Fire of London How did it start?</vt:lpstr>
      <vt:lpstr>The Great Fire of London Why did the fire spread so quickly?</vt:lpstr>
      <vt:lpstr>The Great Fire of London Why did the fire spread so quickly?</vt:lpstr>
      <vt:lpstr>The Great Fire of London How did they try to put the fire out?</vt:lpstr>
      <vt:lpstr>The Great Fire of London How did they try to put the fire out?</vt:lpstr>
      <vt:lpstr>The Great Fire of London What happened after the fire?</vt:lpstr>
      <vt:lpstr>The Great London Fire What happened after the fire?</vt:lpstr>
      <vt:lpstr>The Great London Fire How to stay safe at home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Dale Watson</dc:creator>
  <cp:lastModifiedBy>Jessica Stott</cp:lastModifiedBy>
  <cp:revision>13</cp:revision>
  <dcterms:created xsi:type="dcterms:W3CDTF">2020-03-28T09:52:58Z</dcterms:created>
  <dcterms:modified xsi:type="dcterms:W3CDTF">2021-01-27T22:23:45Z</dcterms:modified>
</cp:coreProperties>
</file>