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4" r:id="rId5"/>
    <p:sldId id="261" r:id="rId6"/>
    <p:sldId id="260" r:id="rId7"/>
    <p:sldId id="263" r:id="rId8"/>
    <p:sldId id="259" r:id="rId9"/>
    <p:sldId id="258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3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8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559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494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962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205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953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4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02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74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293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095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632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1FA17-1835-421E-BBAC-F492772479B2}" type="datetimeFigureOut">
              <a:rPr lang="en-GB" smtClean="0"/>
              <a:t>24/09/2020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311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jpe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2.png"/><Relationship Id="rId5" Type="http://schemas.openxmlformats.org/officeDocument/2006/relationships/image" Target="../media/image2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2.png"/><Relationship Id="rId5" Type="http://schemas.openxmlformats.org/officeDocument/2006/relationships/image" Target="../media/image25.jp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0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.png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7908" y="779318"/>
            <a:ext cx="3771900" cy="26289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1265" y="3599411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Welcome to Year 1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292" y="361919"/>
            <a:ext cx="3015269" cy="20436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292" y="2229235"/>
            <a:ext cx="1291411" cy="19146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596" y="4143846"/>
            <a:ext cx="2990521" cy="20487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/>
          <a:srcRect r="9018"/>
          <a:stretch/>
        </p:blipFill>
        <p:spPr>
          <a:xfrm>
            <a:off x="9602584" y="324784"/>
            <a:ext cx="1924483" cy="20757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02149" y="4505723"/>
            <a:ext cx="1861476" cy="1738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0" y="4505723"/>
            <a:ext cx="1168323" cy="872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25997" y="324784"/>
            <a:ext cx="1632403" cy="198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/>
          <a:stretch/>
        </p:blipFill>
        <p:spPr>
          <a:xfrm>
            <a:off x="1870364" y="2369389"/>
            <a:ext cx="1751754" cy="17744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1" y="2294292"/>
            <a:ext cx="2982744" cy="22278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50"/>
          <a:stretch/>
        </p:blipFill>
        <p:spPr>
          <a:xfrm rot="5400000">
            <a:off x="8643527" y="5207941"/>
            <a:ext cx="873521" cy="1198817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560176" y="541636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35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5527" y="568383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6" y="166254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7639" y="398108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34145" y="568383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Meet the Year 1 Team!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9352" y="1277736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 smtClean="0">
                <a:solidFill>
                  <a:schemeClr val="accent1"/>
                </a:solidFill>
                <a:latin typeface="CCW Cursive Writing 1" panose="03050602040000000000" pitchFamily="66" charset="0"/>
              </a:rPr>
              <a:t>4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9351" y="2677414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>
                <a:solidFill>
                  <a:schemeClr val="accent6"/>
                </a:solidFill>
                <a:latin typeface="CCW Cursive Writing 1" panose="03050602040000000000" pitchFamily="66" charset="0"/>
              </a:rPr>
              <a:t>5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09350" y="4071230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6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59545" y="4521615"/>
            <a:ext cx="1364197" cy="10231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0744" y="1127105"/>
            <a:ext cx="913794" cy="13263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6172" y="1091603"/>
            <a:ext cx="1004455" cy="13618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99545" y="2608495"/>
            <a:ext cx="997081" cy="143689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30070" y="2605794"/>
            <a:ext cx="990440" cy="141670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44139" y="2628809"/>
            <a:ext cx="923450" cy="13851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82282" y="4325961"/>
            <a:ext cx="885307" cy="141445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955280" y="1462331"/>
            <a:ext cx="78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</a:t>
            </a:r>
            <a:r>
              <a:rPr lang="en-GB" dirty="0" err="1" smtClean="0"/>
              <a:t>Azam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10023751" y="1449341"/>
            <a:ext cx="1243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</a:t>
            </a:r>
            <a:r>
              <a:rPr lang="en-GB" dirty="0" err="1" smtClean="0"/>
              <a:t>Mehmood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023751" y="2877469"/>
            <a:ext cx="78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Farrell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7883960" y="4710023"/>
            <a:ext cx="78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Miss</a:t>
            </a:r>
          </a:p>
          <a:p>
            <a:r>
              <a:rPr lang="en-GB" dirty="0" smtClean="0"/>
              <a:t>Farrell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10023750" y="4710022"/>
            <a:ext cx="972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Miss</a:t>
            </a:r>
          </a:p>
          <a:p>
            <a:r>
              <a:rPr lang="en-GB" dirty="0" err="1" smtClean="0"/>
              <a:t>O’Horo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921321" y="2877469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Williams 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7889250" y="2890607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</a:t>
            </a:r>
          </a:p>
          <a:p>
            <a:r>
              <a:rPr lang="en-GB" dirty="0" err="1" smtClean="0"/>
              <a:t>Rizaq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5792840" y="1202367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Miss Kearsley 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5921321" y="4663335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Miss</a:t>
            </a:r>
          </a:p>
          <a:p>
            <a:r>
              <a:rPr lang="en-GB" dirty="0" smtClean="0"/>
              <a:t>Sykes</a:t>
            </a: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18930" y="1221966"/>
            <a:ext cx="1310967" cy="98322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57078" y="4336221"/>
            <a:ext cx="1148872" cy="137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82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Classroom doors open </a:t>
            </a:r>
            <a:r>
              <a:rPr lang="en-GB" dirty="0" smtClean="0">
                <a:latin typeface="CCW Cursive Writing 1" panose="03050602040000000000" pitchFamily="66" charset="0"/>
              </a:rPr>
              <a:t>for drop off at </a:t>
            </a:r>
            <a:r>
              <a:rPr lang="en-GB" b="1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8.30am</a:t>
            </a:r>
            <a:r>
              <a:rPr lang="en-GB" dirty="0" smtClean="0">
                <a:latin typeface="CCW Cursive Writing 1" panose="03050602040000000000" pitchFamily="66" charset="0"/>
              </a:rPr>
              <a:t> </a:t>
            </a:r>
            <a:r>
              <a:rPr lang="en-GB" dirty="0">
                <a:latin typeface="CCW Cursive Writing 1" panose="03050602040000000000" pitchFamily="66" charset="0"/>
              </a:rPr>
              <a:t>and </a:t>
            </a:r>
            <a:r>
              <a:rPr lang="en-GB" dirty="0" smtClean="0">
                <a:latin typeface="CCW Cursive Writing 1" panose="03050602040000000000" pitchFamily="66" charset="0"/>
              </a:rPr>
              <a:t>for pickup at </a:t>
            </a: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2.40pm</a:t>
            </a:r>
            <a:r>
              <a:rPr lang="en-GB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Please ensure your child is dropped off and picked up promptly</a:t>
            </a:r>
            <a:r>
              <a:rPr lang="en-GB" dirty="0" smtClean="0">
                <a:latin typeface="CCW Cursive Writing 1" panose="03050602040000000000" pitchFamily="66" charset="0"/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All children must be collected by an authorised adult on the class collection sheet. If another adult is going to collect your child please inform your class teacher. 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Parent Reminders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4690" y="544004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90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6326" y="422818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Vocabulary Mats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9748" y="1163674"/>
            <a:ext cx="100421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Each half term your child will bring home a vocabulary mat to show you what we will be learning over the term. </a:t>
            </a:r>
          </a:p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Please have a look at these with your children and talk about some of the language and things we will be looking at in preparation.  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2053" y="2918000"/>
            <a:ext cx="4945726" cy="347134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44295" y="556746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23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5389" y="232756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Your child will receive Maths and English home learning every week.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Home learning will be sent home on </a:t>
            </a:r>
            <a:r>
              <a:rPr lang="en-GB" dirty="0">
                <a:latin typeface="CCW Cursive Writing 1" panose="03050602040000000000" pitchFamily="66" charset="0"/>
              </a:rPr>
              <a:t>a </a:t>
            </a:r>
            <a:r>
              <a:rPr lang="en-GB" b="1" dirty="0">
                <a:solidFill>
                  <a:srgbClr val="FF0000"/>
                </a:solidFill>
                <a:latin typeface="CCW Cursive Writing 1" panose="03050602040000000000" pitchFamily="66" charset="0"/>
              </a:rPr>
              <a:t>Wednesday</a:t>
            </a:r>
            <a:r>
              <a:rPr lang="en-GB" dirty="0">
                <a:latin typeface="CCW Cursive Writing 1" panose="03050602040000000000" pitchFamily="66" charset="0"/>
              </a:rPr>
              <a:t> and should be completed and returned the following </a:t>
            </a:r>
            <a:r>
              <a:rPr lang="en-GB" b="1" dirty="0">
                <a:solidFill>
                  <a:schemeClr val="accent6"/>
                </a:solidFill>
                <a:latin typeface="CCW Cursive Writing 1" panose="03050602040000000000" pitchFamily="66" charset="0"/>
              </a:rPr>
              <a:t>Monday</a:t>
            </a:r>
            <a:r>
              <a:rPr lang="en-GB" dirty="0">
                <a:solidFill>
                  <a:schemeClr val="accent6"/>
                </a:solidFill>
                <a:latin typeface="CCW Cursive Writing 1" panose="03050602040000000000" pitchFamily="66" charset="0"/>
              </a:rPr>
              <a:t>. </a:t>
            </a:r>
            <a:endParaRPr lang="en-GB" dirty="0" smtClean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If you have any questions about home learning please don’t hesitate to ask! </a:t>
            </a:r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Home Learning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73599" y="615876"/>
            <a:ext cx="1983659" cy="14816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72056" y="605862"/>
            <a:ext cx="1904520" cy="1422512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70816" y="542262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846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3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760" y="22444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 smtClean="0">
              <a:solidFill>
                <a:schemeClr val="accent6">
                  <a:lumMod val="75000"/>
                </a:schemeClr>
              </a:solidFill>
              <a:latin typeface="XCCW Joined 1a" panose="03050602040000000000" pitchFamily="66" charset="0"/>
            </a:endParaRPr>
          </a:p>
          <a:p>
            <a:pPr algn="ctr"/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Phonics is a way of teaching children the skills of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reading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 and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writing. </a:t>
            </a:r>
          </a:p>
          <a:p>
            <a:pPr algn="ctr"/>
            <a:endParaRPr lang="en-GB" b="1" u="sng" dirty="0">
              <a:latin typeface="XCCW Joined 1a" panose="03050602040000000000" pitchFamily="66" charset="0"/>
            </a:endParaRPr>
          </a:p>
          <a:p>
            <a:pPr algn="ctr"/>
            <a:r>
              <a:rPr lang="en-GB" b="1" u="sng" dirty="0" smtClean="0">
                <a:latin typeface="XCCW Joined 1a" panose="03050602040000000000" pitchFamily="66" charset="0"/>
              </a:rPr>
              <a:t>How we teach phonics in school </a:t>
            </a:r>
          </a:p>
          <a:p>
            <a:pPr algn="ctr"/>
            <a:endParaRPr lang="en-GB" b="1" u="sng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taught </a:t>
            </a:r>
            <a:r>
              <a:rPr lang="en-GB" b="1" dirty="0" smtClean="0">
                <a:latin typeface="XCCW Joined 1a" panose="03050602040000000000" pitchFamily="66" charset="0"/>
              </a:rPr>
              <a:t>every day </a:t>
            </a:r>
            <a:r>
              <a:rPr lang="en-GB" dirty="0" smtClean="0">
                <a:latin typeface="XCCW Joined 1a" panose="03050602040000000000" pitchFamily="66" charset="0"/>
              </a:rPr>
              <a:t>in a discreet 20 minute session.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interventions also take place daily. This is an additional phonics session aiming to boost any children that have gaps in their phonics knowledge.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differentiated in each class and children are grouped based on their phonics needs.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reinforced throughout all lessons and learning, to embed the skills and knowledge.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Please visit the </a:t>
            </a:r>
            <a:r>
              <a:rPr lang="en-GB" b="1" dirty="0" smtClean="0">
                <a:latin typeface="XCCW Joined 1a" panose="03050602040000000000" pitchFamily="66" charset="0"/>
              </a:rPr>
              <a:t>‘Phonics’ </a:t>
            </a:r>
            <a:r>
              <a:rPr lang="en-GB" dirty="0" smtClean="0">
                <a:latin typeface="XCCW Joined 1a" panose="03050602040000000000" pitchFamily="66" charset="0"/>
              </a:rPr>
              <a:t>page on the school website for more information.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0908" y="306666"/>
            <a:ext cx="1205345" cy="8400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9330" y="351349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Phonics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03858" y="588418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54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Cursive Writing 1" panose="03050602040000000000" pitchFamily="66" charset="0"/>
              </a:rPr>
              <a:t>Phonics Screening </a:t>
            </a:r>
            <a:endParaRPr lang="en-GB" sz="32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482" y="3813164"/>
            <a:ext cx="5112868" cy="255643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75607" y="1309090"/>
            <a:ext cx="105876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At the end of year 1 we have a phonics screening check to asses the children’s phonics ability.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Children have to read 40 real and nonsense words.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This is used as an assessment tool to inform teachers planning.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If your child doesn’t meet the pass rate they will retake the check in year 2.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More information regarding the phonics screening check will be given nearer the time. </a:t>
            </a:r>
          </a:p>
          <a:p>
            <a:endParaRPr lang="en-GB" sz="2000" b="1" dirty="0">
              <a:latin typeface="XCCW Joined 1a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1920" y="466728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93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8545" y="2576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02117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Reading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73811" y="1648513"/>
            <a:ext cx="10324407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Children’s reading will be listened to throughout the week so they will need to bring their reading book, reading record and book bags every day.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It’s incredibly important that you listen to your children read </a:t>
            </a:r>
            <a:r>
              <a:rPr lang="en-GB" sz="2000" b="1" dirty="0" smtClean="0">
                <a:latin typeface="CCW Cursive Writing 1" panose="03050602040000000000" pitchFamily="66" charset="0"/>
              </a:rPr>
              <a:t>every night </a:t>
            </a:r>
            <a:r>
              <a:rPr lang="en-GB" dirty="0" smtClean="0">
                <a:latin typeface="CCW Cursive Writing 1" panose="03050602040000000000" pitchFamily="66" charset="0"/>
              </a:rPr>
              <a:t>to help us develop your child’s reading ability.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86"/>
          <a:stretch/>
        </p:blipFill>
        <p:spPr>
          <a:xfrm>
            <a:off x="1271072" y="2597940"/>
            <a:ext cx="4320919" cy="23762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07217" y="3000449"/>
            <a:ext cx="2410694" cy="18005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32515" y="2889943"/>
            <a:ext cx="370646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XCCW Joined 1a" panose="03050602040000000000" pitchFamily="66" charset="0"/>
              </a:rPr>
              <a:t>Please sign their reading journal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 when you have listened to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your child read and we will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give them a new book the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following day. </a:t>
            </a:r>
            <a:endParaRPr lang="en-GB" sz="1400" dirty="0">
              <a:latin typeface="XCCW Joined 1a" panose="03050602040000000000" pitchFamily="66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7405716" y="3084022"/>
            <a:ext cx="508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725" y="543626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636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6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To keep your children as safe as possible we are asking all children to come to school wearing their PE kit on their PE day. </a:t>
            </a: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P.E </a:t>
            </a:r>
            <a:r>
              <a:rPr lang="en-GB" dirty="0">
                <a:latin typeface="CCW Cursive Writing 1" panose="03050602040000000000" pitchFamily="66" charset="0"/>
              </a:rPr>
              <a:t>days are as follows </a:t>
            </a:r>
          </a:p>
          <a:p>
            <a:pPr lvl="0"/>
            <a:r>
              <a:rPr lang="en-GB" b="1" dirty="0">
                <a:solidFill>
                  <a:schemeClr val="accent5"/>
                </a:solidFill>
                <a:latin typeface="CCW Cursive Writing 1" panose="03050602040000000000" pitchFamily="66" charset="0"/>
              </a:rPr>
              <a:t>Class 4 – Tuesday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Class 5 – </a:t>
            </a:r>
            <a:r>
              <a:rPr lang="en-GB" b="1" dirty="0" smtClean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Thursday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rgbClr val="7030A0"/>
                </a:solidFill>
                <a:latin typeface="CCW Cursive Writing 1" panose="03050602040000000000" pitchFamily="66" charset="0"/>
              </a:rPr>
              <a:t>Class 6 – </a:t>
            </a:r>
            <a:r>
              <a:rPr lang="en-GB" b="1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Wednesday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r>
              <a:rPr lang="en-GB" b="1" dirty="0" smtClean="0">
                <a:latin typeface="CCW Cursive Writing 1" panose="03050602040000000000" pitchFamily="66" charset="0"/>
              </a:rPr>
              <a:t>Our school PE Kit is: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White t-shirt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pants/shorts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pumps/ trainers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School jumper or cardigan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P.E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3858" y="4179483"/>
            <a:ext cx="1223071" cy="12736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6434" y="4179483"/>
            <a:ext cx="1513102" cy="1123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4056" y="4130516"/>
            <a:ext cx="1352550" cy="1371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6335" y="4063841"/>
            <a:ext cx="857250" cy="150495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61513" y="58058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5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2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And Finally …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0832" y="1429080"/>
            <a:ext cx="101567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ensure all your child’s jumpers have their names in them.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send them to school with a named water bottle every day.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If your child has any new medical issues please let your class </a:t>
            </a:r>
            <a:r>
              <a:rPr lang="en-GB" smtClean="0">
                <a:latin typeface="CCW Cursive Writing 1" panose="03050602040000000000" pitchFamily="66" charset="0"/>
              </a:rPr>
              <a:t>teacher know. </a:t>
            </a: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16495" y="472400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33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8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24690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21724" y="748146"/>
            <a:ext cx="979239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 </a:t>
            </a:r>
            <a:endParaRPr lang="en-GB" sz="3200" dirty="0" smtClean="0">
              <a:latin typeface="CCW Cursive Writing 1" panose="03050602040000000000" pitchFamily="66" charset="0"/>
            </a:endParaRP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If you have any questions please phone the school office and make a telephone appointment or send your class teacher an email. </a:t>
            </a:r>
          </a:p>
          <a:p>
            <a:pPr algn="ctr"/>
            <a:endParaRPr lang="en-GB" sz="2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We will not hesitate to help! </a:t>
            </a:r>
          </a:p>
          <a:p>
            <a:pPr algn="ctr"/>
            <a:endParaRPr lang="en-GB" sz="2400" dirty="0" smtClean="0">
              <a:latin typeface="CCW Cursive Writing 1" panose="03050602040000000000" pitchFamily="66" charset="0"/>
            </a:endParaRPr>
          </a:p>
          <a:p>
            <a:pPr algn="ctr"/>
            <a:r>
              <a:rPr lang="en-GB" sz="3200" b="1" u="sng" dirty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Thank you for all your support and cooperation! </a:t>
            </a: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069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603</Words>
  <Application>Microsoft Office PowerPoint</Application>
  <PresentationFormat>Widescreen</PresentationFormat>
  <Paragraphs>109</Paragraphs>
  <Slides>11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CCW Cursive Writing 1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Kearsley</dc:creator>
  <cp:lastModifiedBy>Rebecca Kearsley</cp:lastModifiedBy>
  <cp:revision>33</cp:revision>
  <dcterms:created xsi:type="dcterms:W3CDTF">2020-09-22T10:22:53Z</dcterms:created>
  <dcterms:modified xsi:type="dcterms:W3CDTF">2020-09-24T07:25:46Z</dcterms:modified>
</cp:coreProperties>
</file>