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9"/>
  </p:notesMasterIdLst>
  <p:sldIdLst>
    <p:sldId id="256" r:id="rId2"/>
    <p:sldId id="293" r:id="rId3"/>
    <p:sldId id="294" r:id="rId4"/>
    <p:sldId id="295" r:id="rId5"/>
    <p:sldId id="296" r:id="rId6"/>
    <p:sldId id="309" r:id="rId7"/>
    <p:sldId id="310" r:id="rId8"/>
    <p:sldId id="297" r:id="rId9"/>
    <p:sldId id="280" r:id="rId10"/>
    <p:sldId id="311" r:id="rId11"/>
    <p:sldId id="284" r:id="rId12"/>
    <p:sldId id="312" r:id="rId13"/>
    <p:sldId id="313" r:id="rId14"/>
    <p:sldId id="298" r:id="rId15"/>
    <p:sldId id="299" r:id="rId16"/>
    <p:sldId id="308" r:id="rId17"/>
    <p:sldId id="268" r:id="rId18"/>
    <p:sldId id="314" r:id="rId19"/>
    <p:sldId id="272" r:id="rId20"/>
    <p:sldId id="315" r:id="rId21"/>
    <p:sldId id="316" r:id="rId22"/>
    <p:sldId id="318" r:id="rId23"/>
    <p:sldId id="301" r:id="rId24"/>
    <p:sldId id="300" r:id="rId25"/>
    <p:sldId id="302" r:id="rId26"/>
    <p:sldId id="304" r:id="rId27"/>
    <p:sldId id="303"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850"/>
    <p:restoredTop sz="88946" autoAdjust="0"/>
  </p:normalViewPr>
  <p:slideViewPr>
    <p:cSldViewPr snapToGrid="0" snapToObjects="1">
      <p:cViewPr varScale="1">
        <p:scale>
          <a:sx n="77" d="100"/>
          <a:sy n="77" d="100"/>
        </p:scale>
        <p:origin x="413"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AF0C7D-68EA-48E4-B2AC-905D6CE5034B}" type="datetimeFigureOut">
              <a:rPr lang="en-GB" smtClean="0"/>
              <a:t>09/05/2024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B1BBC4-427B-4B0E-B2BA-8B199EA43BD3}" type="slidenum">
              <a:rPr lang="en-GB" smtClean="0"/>
              <a:t>‹#›</a:t>
            </a:fld>
            <a:endParaRPr lang="en-GB"/>
          </a:p>
        </p:txBody>
      </p:sp>
    </p:spTree>
    <p:extLst>
      <p:ext uri="{BB962C8B-B14F-4D97-AF65-F5344CB8AC3E}">
        <p14:creationId xmlns:p14="http://schemas.microsoft.com/office/powerpoint/2010/main" val="16832754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B1BBC4-427B-4B0E-B2BA-8B199EA43BD3}" type="slidenum">
              <a:rPr lang="en-GB" smtClean="0"/>
              <a:t>1</a:t>
            </a:fld>
            <a:endParaRPr lang="en-GB"/>
          </a:p>
        </p:txBody>
      </p:sp>
    </p:spTree>
    <p:extLst>
      <p:ext uri="{BB962C8B-B14F-4D97-AF65-F5344CB8AC3E}">
        <p14:creationId xmlns:p14="http://schemas.microsoft.com/office/powerpoint/2010/main" val="15948753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US">
              <a:latin typeface="Calibri" charset="0"/>
            </a:endParaRPr>
          </a:p>
        </p:txBody>
      </p:sp>
      <p:sp>
        <p:nvSpPr>
          <p:cNvPr id="24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FB98DACB-22CB-8044-A078-6BEA19148975}" type="slidenum">
              <a:rPr lang="en-GB">
                <a:latin typeface="Times New Roman" charset="0"/>
              </a:rPr>
              <a:pPr eaLnBrk="1" hangingPunct="1"/>
              <a:t>22</a:t>
            </a:fld>
            <a:endParaRPr lang="en-GB">
              <a:latin typeface="Times New Roman" charset="0"/>
            </a:endParaRPr>
          </a:p>
        </p:txBody>
      </p:sp>
    </p:spTree>
    <p:extLst>
      <p:ext uri="{BB962C8B-B14F-4D97-AF65-F5344CB8AC3E}">
        <p14:creationId xmlns:p14="http://schemas.microsoft.com/office/powerpoint/2010/main" val="39528431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US">
              <a:latin typeface="Calibri" charset="0"/>
            </a:endParaRPr>
          </a:p>
        </p:txBody>
      </p:sp>
      <p:sp>
        <p:nvSpPr>
          <p:cNvPr id="24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FB98DACB-22CB-8044-A078-6BEA19148975}" type="slidenum">
              <a:rPr lang="en-GB">
                <a:latin typeface="Times New Roman" charset="0"/>
              </a:rPr>
              <a:pPr eaLnBrk="1" hangingPunct="1"/>
              <a:t>23</a:t>
            </a:fld>
            <a:endParaRPr lang="en-GB">
              <a:latin typeface="Times New Roman" charset="0"/>
            </a:endParaRPr>
          </a:p>
        </p:txBody>
      </p:sp>
    </p:spTree>
    <p:extLst>
      <p:ext uri="{BB962C8B-B14F-4D97-AF65-F5344CB8AC3E}">
        <p14:creationId xmlns:p14="http://schemas.microsoft.com/office/powerpoint/2010/main" val="3599658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GB" smtClean="0"/>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smtClean="0"/>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9334D819-9F07-4261-B09B-9E467E5D9002}" type="datetimeFigureOut">
              <a:rPr lang="en-US" dirty="0"/>
              <a:pPr/>
              <a:t>5/9/2024</a:t>
            </a:fld>
            <a:endParaRPr lang="en-US" dirty="0"/>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US" dirty="0"/>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71766878-3199-4EAB-94E7-2D6D11070E14}" type="slidenum">
              <a:rPr lang="en-US" dirty="0"/>
              <a:pPr/>
              <a:t>‹#›</a:t>
            </a:fld>
            <a:endParaRPr lang="en-US" dirty="0"/>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GB" smtClean="0"/>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9334D819-9F07-4261-B09B-9E467E5D9002}" type="datetimeFigureOut">
              <a:rPr lang="en-US" dirty="0"/>
              <a:pPr/>
              <a:t>5/9/2024</a:t>
            </a:fld>
            <a:endParaRPr lang="en-US" dirty="0"/>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71766878-3199-4EAB-94E7-2D6D11070E14}" type="slidenum">
              <a:rPr lang="en-US" dirty="0"/>
              <a:pPr/>
              <a:t>‹#›</a:t>
            </a:fld>
            <a:endParaRPr lang="en-US" dirty="0"/>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Date Placeholder 4"/>
          <p:cNvSpPr>
            <a:spLocks noGrp="1"/>
          </p:cNvSpPr>
          <p:nvPr>
            <p:ph type="dt" sz="half" idx="10"/>
          </p:nvPr>
        </p:nvSpPr>
        <p:spPr/>
        <p:txBody>
          <a:bodyPr/>
          <a:lstStyle/>
          <a:p>
            <a:fld id="{9334D819-9F07-4261-B09B-9E467E5D9002}" type="datetimeFigureOut">
              <a:rPr lang="en-US" dirty="0"/>
              <a:t>5/9/2024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extLst mod="1">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GB" smtClean="0"/>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7" name="Date Placeholder 6"/>
          <p:cNvSpPr>
            <a:spLocks noGrp="1"/>
          </p:cNvSpPr>
          <p:nvPr>
            <p:ph type="dt" sz="half" idx="10"/>
          </p:nvPr>
        </p:nvSpPr>
        <p:spPr/>
        <p:txBody>
          <a:bodyPr/>
          <a:lstStyle/>
          <a:p>
            <a:fld id="{9334D819-9F07-4261-B09B-9E467E5D9002}" type="datetimeFigureOut">
              <a:rPr lang="en-US" dirty="0"/>
              <a:t>5/9/2024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extLst mod="1">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Date Placeholder 2"/>
          <p:cNvSpPr>
            <a:spLocks noGrp="1"/>
          </p:cNvSpPr>
          <p:nvPr>
            <p:ph type="dt" sz="half" idx="10"/>
          </p:nvPr>
        </p:nvSpPr>
        <p:spPr/>
        <p:txBody>
          <a:bodyPr/>
          <a:lstStyle/>
          <a:p>
            <a:fld id="{9334D819-9F07-4261-B09B-9E467E5D9002}" type="datetimeFigureOut">
              <a:rPr lang="en-US" dirty="0"/>
              <a:t>5/9/2024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34D819-9F07-4261-B09B-9E467E5D9002}" type="datetimeFigureOut">
              <a:rPr lang="en-US" dirty="0"/>
              <a:t>5/9/2024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GB" smtClean="0"/>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smtClean="0"/>
              <a:t>Click to edit Master text styles</a:t>
            </a:r>
          </a:p>
        </p:txBody>
      </p:sp>
      <p:sp>
        <p:nvSpPr>
          <p:cNvPr id="5" name="Date Placeholder 4"/>
          <p:cNvSpPr>
            <a:spLocks noGrp="1"/>
          </p:cNvSpPr>
          <p:nvPr>
            <p:ph type="dt" sz="half" idx="10"/>
          </p:nvPr>
        </p:nvSpPr>
        <p:spPr>
          <a:xfrm>
            <a:off x="765051" y="6375679"/>
            <a:ext cx="1233355" cy="348462"/>
          </a:xfrm>
        </p:spPr>
        <p:txBody>
          <a:bodyPr/>
          <a:lstStyle/>
          <a:p>
            <a:fld id="{9334D819-9F07-4261-B09B-9E467E5D9002}" type="datetimeFigureOut">
              <a:rPr lang="en-US" dirty="0"/>
              <a:t>5/9/2024</a:t>
            </a:fld>
            <a:endParaRPr lang="en-US" dirty="0"/>
          </a:p>
        </p:txBody>
      </p:sp>
      <p:sp>
        <p:nvSpPr>
          <p:cNvPr id="6" name="Footer Placeholder 5"/>
          <p:cNvSpPr>
            <a:spLocks noGrp="1"/>
          </p:cNvSpPr>
          <p:nvPr>
            <p:ph type="ftr" sz="quarter" idx="11"/>
          </p:nvPr>
        </p:nvSpPr>
        <p:spPr>
          <a:xfrm>
            <a:off x="2103620" y="6375679"/>
            <a:ext cx="3482179" cy="345796"/>
          </a:xfrm>
        </p:spPr>
        <p:txBody>
          <a:bodyPr/>
          <a:lstStyle/>
          <a:p>
            <a:endParaRPr lang="en-US" dirty="0"/>
          </a:p>
        </p:txBody>
      </p:sp>
      <p:sp>
        <p:nvSpPr>
          <p:cNvPr id="7" name="Slide Number Placeholder 6"/>
          <p:cNvSpPr>
            <a:spLocks noGrp="1"/>
          </p:cNvSpPr>
          <p:nvPr>
            <p:ph type="sldNum" sz="quarter" idx="12"/>
          </p:nvPr>
        </p:nvSpPr>
        <p:spPr>
          <a:xfrm>
            <a:off x="5691014" y="6375679"/>
            <a:ext cx="1232456" cy="345796"/>
          </a:xfrm>
        </p:spPr>
        <p:txBody>
          <a:bodyPr/>
          <a:lstStyle/>
          <a:p>
            <a:fld id="{71766878-3199-4EAB-94E7-2D6D11070E14}" type="slidenum">
              <a:rPr lang="en-US" dirty="0"/>
              <a:t>‹#›</a:t>
            </a:fld>
            <a:endParaRPr lang="en-US" dirty="0"/>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extLst mod="1">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GB" smtClean="0"/>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smtClean="0"/>
              <a:t>Click to edit Master text styles</a:t>
            </a:r>
          </a:p>
        </p:txBody>
      </p:sp>
      <p:sp>
        <p:nvSpPr>
          <p:cNvPr id="5" name="Date Placeholder 4"/>
          <p:cNvSpPr>
            <a:spLocks noGrp="1"/>
          </p:cNvSpPr>
          <p:nvPr>
            <p:ph type="dt" sz="half" idx="10"/>
          </p:nvPr>
        </p:nvSpPr>
        <p:spPr>
          <a:xfrm>
            <a:off x="765950" y="6375679"/>
            <a:ext cx="1232456" cy="348462"/>
          </a:xfrm>
        </p:spPr>
        <p:txBody>
          <a:bodyPr/>
          <a:lstStyle/>
          <a:p>
            <a:fld id="{9334D819-9F07-4261-B09B-9E467E5D9002}" type="datetimeFigureOut">
              <a:rPr lang="en-US" dirty="0"/>
              <a:t>5/9/2024</a:t>
            </a:fld>
            <a:endParaRPr lang="en-US" dirty="0"/>
          </a:p>
        </p:txBody>
      </p:sp>
      <p:sp>
        <p:nvSpPr>
          <p:cNvPr id="6" name="Footer Placeholder 5"/>
          <p:cNvSpPr>
            <a:spLocks noGrp="1"/>
          </p:cNvSpPr>
          <p:nvPr>
            <p:ph type="ftr" sz="quarter" idx="11"/>
          </p:nvPr>
        </p:nvSpPr>
        <p:spPr>
          <a:xfrm>
            <a:off x="2103621" y="6375679"/>
            <a:ext cx="3482178" cy="345796"/>
          </a:xfrm>
        </p:spPr>
        <p:txBody>
          <a:bodyPr/>
          <a:lstStyle/>
          <a:p>
            <a:endParaRPr lang="en-US" dirty="0"/>
          </a:p>
        </p:txBody>
      </p:sp>
      <p:sp>
        <p:nvSpPr>
          <p:cNvPr id="7" name="Slide Number Placeholder 6"/>
          <p:cNvSpPr>
            <a:spLocks noGrp="1"/>
          </p:cNvSpPr>
          <p:nvPr>
            <p:ph type="sldNum" sz="quarter" idx="12"/>
          </p:nvPr>
        </p:nvSpPr>
        <p:spPr>
          <a:xfrm>
            <a:off x="5687568" y="6375679"/>
            <a:ext cx="1234440" cy="345796"/>
          </a:xfrm>
        </p:spPr>
        <p:txBody>
          <a:bodyPr/>
          <a:lstStyle/>
          <a:p>
            <a:fld id="{71766878-3199-4EAB-94E7-2D6D11070E14}"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GB" smtClean="0"/>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GB" smtClean="0"/>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9334D819-9F07-4261-B09B-9E467E5D9002}" type="datetimeFigureOut">
              <a:rPr lang="en-US" dirty="0"/>
              <a:pPr/>
              <a:t>5/9/2024</a:t>
            </a:fld>
            <a:endParaRPr lang="en-US" dirty="0"/>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71766878-3199-4EAB-94E7-2D6D11070E14}" type="slidenum">
              <a:rPr lang="en-US" dirty="0"/>
              <a:pPr/>
              <a:t>‹#›</a:t>
            </a:fld>
            <a:endParaRPr lang="en-US" dirty="0"/>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Parents Information </a:t>
            </a:r>
            <a:br>
              <a:rPr lang="en-US" dirty="0" smtClean="0"/>
            </a:br>
            <a:r>
              <a:rPr lang="en-US" dirty="0" smtClean="0"/>
              <a:t>SATS </a:t>
            </a:r>
            <a:r>
              <a:rPr lang="en-US" dirty="0" smtClean="0"/>
              <a:t>2024 </a:t>
            </a:r>
            <a:endParaRPr lang="en-US" dirty="0"/>
          </a:p>
        </p:txBody>
      </p:sp>
    </p:spTree>
    <p:extLst>
      <p:ext uri="{BB962C8B-B14F-4D97-AF65-F5344CB8AC3E}">
        <p14:creationId xmlns:p14="http://schemas.microsoft.com/office/powerpoint/2010/main" val="18042893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Outline </a:t>
            </a:r>
            <a:endParaRPr lang="en-GB" dirty="0"/>
          </a:p>
        </p:txBody>
      </p:sp>
      <p:sp>
        <p:nvSpPr>
          <p:cNvPr id="4" name="Content Placeholder 2"/>
          <p:cNvSpPr>
            <a:spLocks noGrp="1"/>
          </p:cNvSpPr>
          <p:nvPr>
            <p:ph idx="1"/>
          </p:nvPr>
        </p:nvSpPr>
        <p:spPr>
          <a:xfrm>
            <a:off x="1251678" y="1356853"/>
            <a:ext cx="10178322" cy="5117690"/>
          </a:xfrm>
          <a:solidFill>
            <a:schemeClr val="bg1"/>
          </a:solidFill>
        </p:spPr>
        <p:txBody>
          <a:bodyPr rtlCol="0">
            <a:normAutofit/>
          </a:bodyPr>
          <a:lstStyle/>
          <a:p>
            <a:pPr>
              <a:defRPr/>
            </a:pPr>
            <a:r>
              <a:rPr lang="en-GB" sz="2800" dirty="0" smtClean="0"/>
              <a:t>To put your mind at ease </a:t>
            </a:r>
          </a:p>
          <a:p>
            <a:pPr marL="0" indent="0">
              <a:buNone/>
              <a:defRPr/>
            </a:pPr>
            <a:endParaRPr lang="en-GB" sz="2800" dirty="0" smtClean="0"/>
          </a:p>
          <a:p>
            <a:pPr>
              <a:defRPr/>
            </a:pPr>
            <a:r>
              <a:rPr lang="en-GB" sz="2800" dirty="0" smtClean="0"/>
              <a:t>What </a:t>
            </a:r>
            <a:r>
              <a:rPr lang="en-GB" sz="2800" dirty="0"/>
              <a:t>are SATs?</a:t>
            </a:r>
          </a:p>
          <a:p>
            <a:pPr marL="0" indent="0">
              <a:buNone/>
              <a:defRPr/>
            </a:pPr>
            <a:endParaRPr lang="en-GB" sz="2800" dirty="0"/>
          </a:p>
          <a:p>
            <a:pPr>
              <a:defRPr/>
            </a:pPr>
            <a:r>
              <a:rPr lang="en-GB" sz="2800" dirty="0"/>
              <a:t>An outline of the tasks and </a:t>
            </a:r>
            <a:r>
              <a:rPr lang="en-GB" sz="2800" dirty="0" smtClean="0"/>
              <a:t>tests the children will complete.</a:t>
            </a:r>
            <a:endParaRPr lang="en-GB" sz="2800" dirty="0"/>
          </a:p>
          <a:p>
            <a:pPr>
              <a:defRPr/>
            </a:pPr>
            <a:endParaRPr lang="en-GB" sz="2800" dirty="0"/>
          </a:p>
          <a:p>
            <a:pPr>
              <a:defRPr/>
            </a:pPr>
            <a:r>
              <a:rPr lang="en-GB" sz="2800" dirty="0"/>
              <a:t>What you can do to </a:t>
            </a:r>
            <a:r>
              <a:rPr lang="en-GB" sz="2800" dirty="0" smtClean="0"/>
              <a:t>help your child in Year 2</a:t>
            </a:r>
            <a:endParaRPr lang="en-GB" sz="2800" dirty="0"/>
          </a:p>
          <a:p>
            <a:pPr marL="0" indent="0">
              <a:buNone/>
              <a:defRPr/>
            </a:pPr>
            <a:endParaRPr lang="en-GB" dirty="0" smtClean="0"/>
          </a:p>
          <a:p>
            <a:pPr>
              <a:defRPr/>
            </a:pPr>
            <a:endParaRPr lang="en-GB" dirty="0" smtClean="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411833">
            <a:off x="9975242" y="1325345"/>
            <a:ext cx="1404937" cy="2009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32558201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8" descr="http://thumbs.dreamstime.com/z/ruler-pencil-17561103.jpg"/>
          <p:cNvPicPr>
            <a:picLocks noChangeAspect="1" noChangeArrowheads="1"/>
          </p:cNvPicPr>
          <p:nvPr/>
        </p:nvPicPr>
        <p:blipFill>
          <a:blip r:embed="rId2" cstate="email">
            <a:extLst>
              <a:ext uri="{28A0092B-C50C-407E-A947-70E740481C1C}">
                <a14:useLocalDpi xmlns:a14="http://schemas.microsoft.com/office/drawing/2010/main" val="0"/>
              </a:ext>
            </a:extLst>
          </a:blip>
          <a:srcRect b="20412"/>
          <a:stretch>
            <a:fillRect/>
          </a:stretch>
        </p:blipFill>
        <p:spPr bwMode="auto">
          <a:xfrm>
            <a:off x="8321149" y="4511085"/>
            <a:ext cx="2309755" cy="18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ontent Placeholder 2"/>
          <p:cNvSpPr>
            <a:spLocks noGrp="1"/>
          </p:cNvSpPr>
          <p:nvPr>
            <p:ph idx="1"/>
          </p:nvPr>
        </p:nvSpPr>
        <p:spPr>
          <a:xfrm>
            <a:off x="1074698" y="1415171"/>
            <a:ext cx="10178322" cy="3593591"/>
          </a:xfrm>
        </p:spPr>
        <p:txBody>
          <a:bodyPr>
            <a:normAutofit fontScale="85000" lnSpcReduction="10000"/>
          </a:bodyPr>
          <a:lstStyle/>
          <a:p>
            <a:pPr eaLnBrk="1" hangingPunct="1">
              <a:lnSpc>
                <a:spcPct val="90000"/>
              </a:lnSpc>
              <a:buFont typeface="Arial" pitchFamily="34" charset="0"/>
              <a:buChar char="•"/>
              <a:defRPr/>
            </a:pPr>
            <a:r>
              <a:rPr lang="en-GB" sz="3200" dirty="0" smtClean="0">
                <a:ea typeface="+mn-ea"/>
              </a:rPr>
              <a:t>SATs = Standard Assessment </a:t>
            </a:r>
            <a:r>
              <a:rPr lang="en-GB" sz="3200" dirty="0" smtClean="0">
                <a:ea typeface="+mn-ea"/>
              </a:rPr>
              <a:t>Tasks</a:t>
            </a:r>
          </a:p>
          <a:p>
            <a:pPr marL="0" indent="0" eaLnBrk="1" hangingPunct="1">
              <a:lnSpc>
                <a:spcPct val="90000"/>
              </a:lnSpc>
              <a:buNone/>
              <a:defRPr/>
            </a:pPr>
            <a:endParaRPr lang="en-GB" sz="3200" dirty="0" smtClean="0">
              <a:ea typeface="+mn-ea"/>
            </a:endParaRPr>
          </a:p>
          <a:p>
            <a:pPr eaLnBrk="1" hangingPunct="1">
              <a:lnSpc>
                <a:spcPct val="90000"/>
              </a:lnSpc>
              <a:buFont typeface="Arial" pitchFamily="34" charset="0"/>
              <a:buChar char="•"/>
              <a:defRPr/>
            </a:pPr>
            <a:r>
              <a:rPr lang="en-GB" sz="3200" dirty="0" smtClean="0">
                <a:ea typeface="+mn-ea"/>
              </a:rPr>
              <a:t>KS1 SATs papers are taken by pupils in </a:t>
            </a:r>
            <a:r>
              <a:rPr lang="en-GB" sz="3200" dirty="0">
                <a:solidFill>
                  <a:srgbClr val="FF0000"/>
                </a:solidFill>
                <a:ea typeface="+mn-ea"/>
              </a:rPr>
              <a:t>Y</a:t>
            </a:r>
            <a:r>
              <a:rPr lang="en-GB" sz="3200" dirty="0" smtClean="0">
                <a:solidFill>
                  <a:srgbClr val="FF0000"/>
                </a:solidFill>
                <a:ea typeface="+mn-ea"/>
              </a:rPr>
              <a:t>ear 2</a:t>
            </a:r>
            <a:r>
              <a:rPr lang="en-GB" sz="3200" dirty="0" smtClean="0">
                <a:ea typeface="+mn-ea"/>
              </a:rPr>
              <a:t> as part of the National Curriculum assessment </a:t>
            </a:r>
            <a:r>
              <a:rPr lang="en-GB" sz="3200" dirty="0" smtClean="0">
                <a:ea typeface="+mn-ea"/>
              </a:rPr>
              <a:t>programme</a:t>
            </a:r>
            <a:r>
              <a:rPr lang="en-GB" sz="3200" dirty="0" smtClean="0"/>
              <a:t>. </a:t>
            </a:r>
          </a:p>
          <a:p>
            <a:pPr marL="0" indent="0" eaLnBrk="1" hangingPunct="1">
              <a:lnSpc>
                <a:spcPct val="90000"/>
              </a:lnSpc>
              <a:buNone/>
              <a:defRPr/>
            </a:pPr>
            <a:endParaRPr lang="en-GB" sz="3200" dirty="0" smtClean="0"/>
          </a:p>
          <a:p>
            <a:pPr eaLnBrk="1" hangingPunct="1">
              <a:lnSpc>
                <a:spcPct val="90000"/>
              </a:lnSpc>
              <a:buFont typeface="Arial" pitchFamily="34" charset="0"/>
              <a:buChar char="•"/>
              <a:defRPr/>
            </a:pPr>
            <a:r>
              <a:rPr lang="en-GB" sz="3200" dirty="0" smtClean="0"/>
              <a:t>They are now optional, but being an infant school, it is important that we use them as part of our assessment process.</a:t>
            </a:r>
            <a:endParaRPr lang="en-GB" sz="3200" dirty="0" smtClean="0">
              <a:ea typeface="+mn-ea"/>
            </a:endParaRPr>
          </a:p>
          <a:p>
            <a:pPr marL="0" indent="0" eaLnBrk="1" hangingPunct="1">
              <a:lnSpc>
                <a:spcPct val="90000"/>
              </a:lnSpc>
              <a:buFont typeface="Arial" pitchFamily="34" charset="0"/>
              <a:buNone/>
              <a:defRPr/>
            </a:pPr>
            <a:endParaRPr lang="en-GB" sz="3200" dirty="0" smtClean="0">
              <a:ea typeface="+mn-ea"/>
            </a:endParaRPr>
          </a:p>
          <a:p>
            <a:pPr eaLnBrk="1" hangingPunct="1">
              <a:lnSpc>
                <a:spcPct val="90000"/>
              </a:lnSpc>
              <a:buFont typeface="Arial" pitchFamily="34" charset="0"/>
              <a:buChar char="•"/>
              <a:defRPr/>
            </a:pPr>
            <a:r>
              <a:rPr lang="en-GB" sz="3200" dirty="0" smtClean="0">
                <a:ea typeface="+mn-ea"/>
              </a:rPr>
              <a:t>SATs inform Teacher </a:t>
            </a:r>
            <a:r>
              <a:rPr lang="en-GB" sz="3200" dirty="0" smtClean="0">
                <a:ea typeface="+mn-ea"/>
              </a:rPr>
              <a:t>Assessments and are only </a:t>
            </a:r>
            <a:r>
              <a:rPr lang="en-GB" sz="3200" b="1" dirty="0" smtClean="0">
                <a:solidFill>
                  <a:srgbClr val="FF0000"/>
                </a:solidFill>
                <a:ea typeface="+mn-ea"/>
              </a:rPr>
              <a:t>one</a:t>
            </a:r>
            <a:r>
              <a:rPr lang="en-GB" sz="3200" dirty="0" smtClean="0">
                <a:ea typeface="+mn-ea"/>
              </a:rPr>
              <a:t> piece of evidence</a:t>
            </a:r>
            <a:endParaRPr lang="en-GB" sz="3200" dirty="0" smtClean="0">
              <a:ea typeface="+mn-ea"/>
            </a:endParaRPr>
          </a:p>
          <a:p>
            <a:pPr eaLnBrk="1" hangingPunct="1">
              <a:lnSpc>
                <a:spcPct val="90000"/>
              </a:lnSpc>
              <a:buFont typeface="Arial" pitchFamily="34" charset="0"/>
              <a:buChar char="•"/>
              <a:defRPr/>
            </a:pPr>
            <a:endParaRPr lang="en-GB" dirty="0" smtClean="0">
              <a:ea typeface="+mn-ea"/>
            </a:endParaRPr>
          </a:p>
          <a:p>
            <a:pPr eaLnBrk="1" hangingPunct="1">
              <a:lnSpc>
                <a:spcPct val="90000"/>
              </a:lnSpc>
              <a:buFont typeface="Arial" pitchFamily="34" charset="0"/>
              <a:buChar char="•"/>
              <a:defRPr/>
            </a:pPr>
            <a:endParaRPr lang="en-GB" dirty="0" smtClean="0">
              <a:ea typeface="+mn-ea"/>
            </a:endParaRPr>
          </a:p>
          <a:p>
            <a:pPr eaLnBrk="1" hangingPunct="1">
              <a:lnSpc>
                <a:spcPct val="90000"/>
              </a:lnSpc>
              <a:buFont typeface="Arial" pitchFamily="34" charset="0"/>
              <a:buChar char="•"/>
              <a:defRPr/>
            </a:pPr>
            <a:endParaRPr lang="en-GB" dirty="0" smtClean="0">
              <a:ea typeface="+mn-ea"/>
            </a:endParaRPr>
          </a:p>
          <a:p>
            <a:pPr eaLnBrk="1" hangingPunct="1">
              <a:lnSpc>
                <a:spcPct val="105000"/>
              </a:lnSpc>
              <a:spcAft>
                <a:spcPts val="1800"/>
              </a:spcAft>
              <a:buFont typeface="Arial" pitchFamily="34" charset="0"/>
              <a:buChar char="•"/>
              <a:defRPr/>
            </a:pPr>
            <a:endParaRPr lang="en-GB" dirty="0" smtClean="0">
              <a:ea typeface="+mn-ea"/>
            </a:endParaRPr>
          </a:p>
          <a:p>
            <a:pPr eaLnBrk="1" hangingPunct="1">
              <a:buFont typeface="Arial" pitchFamily="34" charset="0"/>
              <a:buChar char="•"/>
              <a:defRPr/>
            </a:pPr>
            <a:endParaRPr lang="en-GB" dirty="0" smtClean="0">
              <a:ea typeface="+mn-ea"/>
            </a:endParaRPr>
          </a:p>
        </p:txBody>
      </p:sp>
      <p:sp>
        <p:nvSpPr>
          <p:cNvPr id="5" name="Title 4"/>
          <p:cNvSpPr>
            <a:spLocks noGrp="1"/>
          </p:cNvSpPr>
          <p:nvPr>
            <p:ph type="title"/>
          </p:nvPr>
        </p:nvSpPr>
        <p:spPr/>
        <p:txBody>
          <a:bodyPr/>
          <a:lstStyle/>
          <a:p>
            <a:r>
              <a:rPr lang="en-GB" dirty="0" smtClean="0"/>
              <a:t>What are </a:t>
            </a:r>
            <a:r>
              <a:rPr lang="en-GB" dirty="0" err="1" smtClean="0"/>
              <a:t>sats</a:t>
            </a:r>
            <a:r>
              <a:rPr lang="en-GB" dirty="0" smtClean="0"/>
              <a:t>?</a:t>
            </a:r>
            <a:endParaRPr lang="en-GB" dirty="0"/>
          </a:p>
        </p:txBody>
      </p:sp>
    </p:spTree>
    <p:extLst>
      <p:ext uri="{BB962C8B-B14F-4D97-AF65-F5344CB8AC3E}">
        <p14:creationId xmlns:p14="http://schemas.microsoft.com/office/powerpoint/2010/main" val="317127033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Teacher Assessment </a:t>
            </a:r>
            <a:endParaRPr lang="en-GB" dirty="0"/>
          </a:p>
        </p:txBody>
      </p:sp>
      <p:sp>
        <p:nvSpPr>
          <p:cNvPr id="3" name="Content Placeholder 2"/>
          <p:cNvSpPr>
            <a:spLocks noGrp="1"/>
          </p:cNvSpPr>
          <p:nvPr>
            <p:ph idx="1"/>
          </p:nvPr>
        </p:nvSpPr>
        <p:spPr>
          <a:xfrm>
            <a:off x="1251678" y="1209369"/>
            <a:ext cx="10178322" cy="5442154"/>
          </a:xfrm>
        </p:spPr>
        <p:txBody>
          <a:bodyPr>
            <a:normAutofit/>
          </a:bodyPr>
          <a:lstStyle/>
          <a:p>
            <a:r>
              <a:rPr lang="en-GB" dirty="0" smtClean="0">
                <a:latin typeface="Comic Sans MS" charset="0"/>
              </a:rPr>
              <a:t>If your child is not working at the Year 2 standard the teacher will inform you that they are not taking the test and the work in their books will be used to make a judgement of their attainment. </a:t>
            </a:r>
          </a:p>
          <a:p>
            <a:endParaRPr lang="en-GB" dirty="0">
              <a:latin typeface="Comic Sans MS" charset="0"/>
            </a:endParaRPr>
          </a:p>
          <a:p>
            <a:r>
              <a:rPr lang="en-GB" dirty="0" smtClean="0">
                <a:latin typeface="Comic Sans MS" charset="0"/>
              </a:rPr>
              <a:t>If </a:t>
            </a:r>
            <a:r>
              <a:rPr lang="en-GB" dirty="0">
                <a:latin typeface="Comic Sans MS" charset="0"/>
              </a:rPr>
              <a:t>children do not perform </a:t>
            </a:r>
            <a:r>
              <a:rPr lang="en-GB" dirty="0" smtClean="0">
                <a:latin typeface="Comic Sans MS" charset="0"/>
              </a:rPr>
              <a:t>to their </a:t>
            </a:r>
            <a:r>
              <a:rPr lang="en-GB" dirty="0">
                <a:latin typeface="Comic Sans MS" charset="0"/>
              </a:rPr>
              <a:t>best ability in </a:t>
            </a:r>
            <a:r>
              <a:rPr lang="en-GB" dirty="0" smtClean="0">
                <a:latin typeface="Comic Sans MS" charset="0"/>
              </a:rPr>
              <a:t>the test, please don’t worry as </a:t>
            </a:r>
            <a:r>
              <a:rPr lang="en-GB" dirty="0">
                <a:latin typeface="Comic Sans MS" charset="0"/>
              </a:rPr>
              <a:t>teacher assessment </a:t>
            </a:r>
            <a:r>
              <a:rPr lang="en-GB" dirty="0" smtClean="0">
                <a:latin typeface="Comic Sans MS" charset="0"/>
              </a:rPr>
              <a:t>is used in conjunction with the test</a:t>
            </a:r>
            <a:r>
              <a:rPr lang="en-GB" dirty="0">
                <a:latin typeface="Comic Sans MS" charset="0"/>
              </a:rPr>
              <a:t/>
            </a:r>
            <a:br>
              <a:rPr lang="en-GB" dirty="0">
                <a:latin typeface="Comic Sans MS" charset="0"/>
              </a:rPr>
            </a:br>
            <a:endParaRPr lang="en-GB" dirty="0">
              <a:latin typeface="Comic Sans MS" charset="0"/>
            </a:endParaRPr>
          </a:p>
          <a:p>
            <a:r>
              <a:rPr lang="en-GB" dirty="0">
                <a:latin typeface="Comic Sans MS" panose="030F0702030302020204" pitchFamily="66" charset="0"/>
              </a:rPr>
              <a:t>Children will not know that they are taking SATs, </a:t>
            </a:r>
            <a:r>
              <a:rPr lang="en-GB" dirty="0" smtClean="0">
                <a:latin typeface="Comic Sans MS" panose="030F0702030302020204" pitchFamily="66" charset="0"/>
              </a:rPr>
              <a:t>it’s done </a:t>
            </a:r>
            <a:r>
              <a:rPr lang="en-GB" dirty="0">
                <a:latin typeface="Comic Sans MS" panose="030F0702030302020204" pitchFamily="66" charset="0"/>
              </a:rPr>
              <a:t>as subtly as </a:t>
            </a:r>
            <a:r>
              <a:rPr lang="en-GB" dirty="0" smtClean="0">
                <a:latin typeface="Comic Sans MS" panose="030F0702030302020204" pitchFamily="66" charset="0"/>
              </a:rPr>
              <a:t>possible.</a:t>
            </a:r>
            <a:br>
              <a:rPr lang="en-GB" dirty="0" smtClean="0">
                <a:latin typeface="Comic Sans MS" panose="030F0702030302020204" pitchFamily="66" charset="0"/>
              </a:rPr>
            </a:br>
            <a:endParaRPr lang="en-US" dirty="0">
              <a:latin typeface="Comic Sans MS" panose="030F0702030302020204" pitchFamily="66" charset="0"/>
            </a:endParaRPr>
          </a:p>
          <a:p>
            <a:r>
              <a:rPr lang="en-US" dirty="0" smtClean="0">
                <a:latin typeface="Comic Sans MS" panose="030F0702030302020204" pitchFamily="66" charset="0"/>
              </a:rPr>
              <a:t>We </a:t>
            </a:r>
            <a:r>
              <a:rPr lang="en-US" dirty="0">
                <a:latin typeface="Comic Sans MS" panose="030F0702030302020204" pitchFamily="66" charset="0"/>
              </a:rPr>
              <a:t>will remain incredibly positive and will provide as many rewards and as much encouragement as possible, but we cannot help children during the test</a:t>
            </a:r>
            <a:r>
              <a:rPr lang="en-US" dirty="0" smtClean="0">
                <a:latin typeface="Comic Sans MS" panose="030F0702030302020204" pitchFamily="66" charset="0"/>
              </a:rPr>
              <a:t>.</a:t>
            </a:r>
            <a:endParaRPr lang="en-US" dirty="0">
              <a:latin typeface="Comic Sans MS" panose="030F0702030302020204" pitchFamily="66" charset="0"/>
            </a:endParaRPr>
          </a:p>
          <a:p>
            <a:endParaRPr lang="en-GB" dirty="0">
              <a:latin typeface="Comic Sans MS" charset="0"/>
            </a:endParaRPr>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3489597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TESTS AND TASKS </a:t>
            </a:r>
            <a:endParaRPr lang="en-GB" dirty="0"/>
          </a:p>
        </p:txBody>
      </p:sp>
      <p:graphicFrame>
        <p:nvGraphicFramePr>
          <p:cNvPr id="4" name="Content Placeholder 2"/>
          <p:cNvGraphicFramePr>
            <a:graphicFrameLocks noGrp="1"/>
          </p:cNvGraphicFramePr>
          <p:nvPr>
            <p:ph idx="1"/>
            <p:extLst>
              <p:ext uri="{D42A27DB-BD31-4B8C-83A1-F6EECF244321}">
                <p14:modId xmlns:p14="http://schemas.microsoft.com/office/powerpoint/2010/main" val="356108351"/>
              </p:ext>
            </p:extLst>
          </p:nvPr>
        </p:nvGraphicFramePr>
        <p:xfrm>
          <a:off x="1540238" y="1076832"/>
          <a:ext cx="8309439" cy="4682613"/>
        </p:xfrm>
        <a:graphic>
          <a:graphicData uri="http://schemas.openxmlformats.org/drawingml/2006/table">
            <a:tbl>
              <a:tblPr firstRow="1" bandRow="1">
                <a:tableStyleId>{5C22544A-7EE6-4342-B048-85BDC9FD1C3A}</a:tableStyleId>
              </a:tblPr>
              <a:tblGrid>
                <a:gridCol w="5361068">
                  <a:extLst>
                    <a:ext uri="{9D8B030D-6E8A-4147-A177-3AD203B41FA5}">
                      <a16:colId xmlns:a16="http://schemas.microsoft.com/office/drawing/2014/main" val="20000"/>
                    </a:ext>
                  </a:extLst>
                </a:gridCol>
                <a:gridCol w="2948371">
                  <a:extLst>
                    <a:ext uri="{9D8B030D-6E8A-4147-A177-3AD203B41FA5}">
                      <a16:colId xmlns:a16="http://schemas.microsoft.com/office/drawing/2014/main" val="20001"/>
                    </a:ext>
                  </a:extLst>
                </a:gridCol>
              </a:tblGrid>
              <a:tr h="674011">
                <a:tc>
                  <a:txBody>
                    <a:bodyPr/>
                    <a:lstStyle/>
                    <a:p>
                      <a:r>
                        <a:rPr lang="en-GB" sz="3200" dirty="0" smtClean="0">
                          <a:solidFill>
                            <a:srgbClr val="FF0000"/>
                          </a:solidFill>
                          <a:latin typeface="+mn-lt"/>
                        </a:rPr>
                        <a:t>English </a:t>
                      </a:r>
                      <a:r>
                        <a:rPr lang="en-GB" sz="3200" dirty="0" smtClean="0">
                          <a:solidFill>
                            <a:srgbClr val="FF0000"/>
                          </a:solidFill>
                          <a:latin typeface="+mn-lt"/>
                        </a:rPr>
                        <a:t>Reading</a:t>
                      </a:r>
                      <a:endParaRPr lang="en-GB" sz="3200" dirty="0">
                        <a:solidFill>
                          <a:srgbClr val="FF0000"/>
                        </a:solidFill>
                        <a:latin typeface="+mn-lt"/>
                      </a:endParaRPr>
                    </a:p>
                  </a:txBody>
                  <a:tcPr marL="91443" marR="91443" marT="45714" marB="45714">
                    <a:solidFill>
                      <a:srgbClr val="FFFF00"/>
                    </a:solidFill>
                  </a:tcPr>
                </a:tc>
                <a:tc>
                  <a:txBody>
                    <a:bodyPr/>
                    <a:lstStyle/>
                    <a:p>
                      <a:r>
                        <a:rPr lang="en-GB" sz="2800" dirty="0" smtClean="0">
                          <a:solidFill>
                            <a:srgbClr val="FF0000"/>
                          </a:solidFill>
                          <a:latin typeface="+mn-lt"/>
                        </a:rPr>
                        <a:t>Maths</a:t>
                      </a:r>
                      <a:endParaRPr lang="en-GB" sz="2800" dirty="0">
                        <a:solidFill>
                          <a:srgbClr val="FF0000"/>
                        </a:solidFill>
                        <a:latin typeface="+mn-lt"/>
                      </a:endParaRPr>
                    </a:p>
                  </a:txBody>
                  <a:tcPr marL="91443" marR="91443" marT="45714" marB="45714">
                    <a:solidFill>
                      <a:srgbClr val="FFFF00"/>
                    </a:solidFill>
                  </a:tcPr>
                </a:tc>
                <a:extLst>
                  <a:ext uri="{0D108BD9-81ED-4DB2-BD59-A6C34878D82A}">
                    <a16:rowId xmlns:a16="http://schemas.microsoft.com/office/drawing/2014/main" val="10000"/>
                  </a:ext>
                </a:extLst>
              </a:tr>
              <a:tr h="4008602">
                <a:tc>
                  <a:txBody>
                    <a:bodyPr/>
                    <a:lstStyle/>
                    <a:p>
                      <a:pPr marL="285750" indent="-285750">
                        <a:buFont typeface="Arial" pitchFamily="34" charset="0"/>
                        <a:buChar char="•"/>
                      </a:pPr>
                      <a:r>
                        <a:rPr lang="en-GB" sz="2400" dirty="0" smtClean="0">
                          <a:latin typeface="+mn-lt"/>
                        </a:rPr>
                        <a:t>Paper 1 30 minutes </a:t>
                      </a:r>
                      <a:r>
                        <a:rPr lang="en-GB" sz="2400" b="1" dirty="0" smtClean="0">
                          <a:latin typeface="+mn-lt"/>
                        </a:rPr>
                        <a:t>Reading paper</a:t>
                      </a:r>
                      <a:r>
                        <a:rPr lang="en-GB" sz="2400" dirty="0" smtClean="0">
                          <a:latin typeface="+mn-lt"/>
                        </a:rPr>
                        <a:t>.</a:t>
                      </a:r>
                    </a:p>
                    <a:p>
                      <a:pPr marL="0" indent="0">
                        <a:buFont typeface="Arial" pitchFamily="34" charset="0"/>
                        <a:buNone/>
                      </a:pPr>
                      <a:endParaRPr lang="en-GB" sz="2400" dirty="0" smtClean="0">
                        <a:latin typeface="+mn-lt"/>
                      </a:endParaRPr>
                    </a:p>
                    <a:p>
                      <a:pPr marL="285750" indent="-285750">
                        <a:buFont typeface="Arial" pitchFamily="34" charset="0"/>
                        <a:buChar char="•"/>
                      </a:pPr>
                      <a:r>
                        <a:rPr lang="en-US" sz="2400" dirty="0" smtClean="0">
                          <a:latin typeface="+mn-lt"/>
                        </a:rPr>
                        <a:t>Paper 2 40 minutes </a:t>
                      </a:r>
                      <a:r>
                        <a:rPr lang="en-US" sz="2400" b="1" dirty="0" smtClean="0">
                          <a:latin typeface="+mn-lt"/>
                        </a:rPr>
                        <a:t>Reading paper</a:t>
                      </a:r>
                      <a:r>
                        <a:rPr lang="en-US" sz="2400" dirty="0" smtClean="0">
                          <a:latin typeface="+mn-lt"/>
                        </a:rPr>
                        <a:t>.</a:t>
                      </a:r>
                      <a:endParaRPr lang="en-GB" sz="2400" dirty="0" smtClean="0">
                        <a:latin typeface="+mn-lt"/>
                      </a:endParaRPr>
                    </a:p>
                    <a:p>
                      <a:pPr marL="0" indent="0">
                        <a:buFont typeface="Arial" pitchFamily="34" charset="0"/>
                        <a:buNone/>
                      </a:pPr>
                      <a:endParaRPr lang="en-GB" sz="2000" baseline="0" dirty="0" smtClean="0">
                        <a:latin typeface="+mn-lt"/>
                      </a:endParaRPr>
                    </a:p>
                  </a:txBody>
                  <a:tcPr marL="91443" marR="91443" marT="45714" marB="45714">
                    <a:solidFill>
                      <a:srgbClr val="FFFF00"/>
                    </a:solidFill>
                  </a:tcPr>
                </a:tc>
                <a:tc>
                  <a:txBody>
                    <a:bodyPr/>
                    <a:lstStyle/>
                    <a:p>
                      <a:pPr marL="285750" indent="-285750">
                        <a:buFont typeface="Arial" pitchFamily="34" charset="0"/>
                        <a:buChar char="•"/>
                      </a:pPr>
                      <a:r>
                        <a:rPr lang="en-GB" sz="2400" baseline="0" dirty="0" smtClean="0">
                          <a:latin typeface="+mn-lt"/>
                        </a:rPr>
                        <a:t>20 minutes  </a:t>
                      </a:r>
                      <a:r>
                        <a:rPr lang="en-GB" sz="2400" b="1" baseline="0" dirty="0" smtClean="0">
                          <a:solidFill>
                            <a:schemeClr val="tx1"/>
                          </a:solidFill>
                          <a:latin typeface="+mn-lt"/>
                        </a:rPr>
                        <a:t>A</a:t>
                      </a:r>
                      <a:r>
                        <a:rPr lang="en-GB" sz="2400" b="1" dirty="0" smtClean="0">
                          <a:solidFill>
                            <a:schemeClr val="tx1"/>
                          </a:solidFill>
                          <a:latin typeface="+mn-lt"/>
                        </a:rPr>
                        <a:t>rithmetic test.</a:t>
                      </a:r>
                    </a:p>
                    <a:p>
                      <a:pPr marL="285750" indent="-285750">
                        <a:buFont typeface="Arial" pitchFamily="34" charset="0"/>
                        <a:buChar char="•"/>
                      </a:pPr>
                      <a:endParaRPr lang="en-GB" sz="2400" b="1" dirty="0" smtClean="0">
                        <a:solidFill>
                          <a:schemeClr val="tx1"/>
                        </a:solidFill>
                        <a:latin typeface="+mn-lt"/>
                      </a:endParaRPr>
                    </a:p>
                    <a:p>
                      <a:pPr marL="285750" indent="-285750">
                        <a:buFont typeface="Arial" pitchFamily="34" charset="0"/>
                        <a:buChar char="•"/>
                      </a:pPr>
                      <a:r>
                        <a:rPr lang="en-GB" sz="2400" dirty="0" smtClean="0">
                          <a:solidFill>
                            <a:schemeClr val="tx1"/>
                          </a:solidFill>
                          <a:latin typeface="+mn-lt"/>
                        </a:rPr>
                        <a:t>35</a:t>
                      </a:r>
                      <a:r>
                        <a:rPr lang="en-GB" sz="2400" baseline="0" dirty="0" smtClean="0">
                          <a:solidFill>
                            <a:schemeClr val="tx1"/>
                          </a:solidFill>
                          <a:latin typeface="+mn-lt"/>
                        </a:rPr>
                        <a:t> minutes Maths test focussing on </a:t>
                      </a:r>
                      <a:r>
                        <a:rPr lang="en-GB" sz="2400" b="1" dirty="0" smtClean="0">
                          <a:latin typeface="+mn-lt"/>
                        </a:rPr>
                        <a:t>fluency, problem-solving and reasoning.</a:t>
                      </a:r>
                    </a:p>
                    <a:p>
                      <a:pPr marL="285750" indent="-285750">
                        <a:buFont typeface="Arial" pitchFamily="34" charset="0"/>
                        <a:buChar char="•"/>
                      </a:pPr>
                      <a:endParaRPr lang="en-GB" sz="2000" b="1" dirty="0" smtClean="0">
                        <a:latin typeface="+mn-lt"/>
                      </a:endParaRPr>
                    </a:p>
                    <a:p>
                      <a:pPr marL="285750" indent="-285750">
                        <a:buFont typeface="Arial" pitchFamily="34" charset="0"/>
                        <a:buChar char="•"/>
                      </a:pPr>
                      <a:endParaRPr lang="en-GB" sz="2000" dirty="0">
                        <a:solidFill>
                          <a:schemeClr val="tx1"/>
                        </a:solidFill>
                        <a:latin typeface="+mn-lt"/>
                      </a:endParaRPr>
                    </a:p>
                  </a:txBody>
                  <a:tcPr marL="91443" marR="91443" marT="45714" marB="45714">
                    <a:solidFill>
                      <a:srgbClr val="FFFF00"/>
                    </a:solidFill>
                  </a:tcPr>
                </a:tc>
                <a:extLst>
                  <a:ext uri="{0D108BD9-81ED-4DB2-BD59-A6C34878D82A}">
                    <a16:rowId xmlns:a16="http://schemas.microsoft.com/office/drawing/2014/main" val="10001"/>
                  </a:ext>
                </a:extLst>
              </a:tr>
            </a:tbl>
          </a:graphicData>
        </a:graphic>
      </p:graphicFrame>
      <p:sp>
        <p:nvSpPr>
          <p:cNvPr id="3" name="TextBox 2"/>
          <p:cNvSpPr txBox="1"/>
          <p:nvPr/>
        </p:nvSpPr>
        <p:spPr>
          <a:xfrm>
            <a:off x="1705970" y="5950424"/>
            <a:ext cx="8284191" cy="369332"/>
          </a:xfrm>
          <a:prstGeom prst="rect">
            <a:avLst/>
          </a:prstGeom>
          <a:noFill/>
        </p:spPr>
        <p:txBody>
          <a:bodyPr wrap="square" rtlCol="0">
            <a:spAutoFit/>
          </a:bodyPr>
          <a:lstStyle/>
          <a:p>
            <a:r>
              <a:rPr lang="en-GB" b="1" dirty="0" smtClean="0">
                <a:solidFill>
                  <a:srgbClr val="FF0000"/>
                </a:solidFill>
              </a:rPr>
              <a:t>Please don’t worry about the timings, they are a guide.</a:t>
            </a:r>
            <a:endParaRPr lang="en-GB" b="1" dirty="0">
              <a:solidFill>
                <a:srgbClr val="FF0000"/>
              </a:solidFill>
            </a:endParaRPr>
          </a:p>
        </p:txBody>
      </p:sp>
    </p:spTree>
    <p:extLst>
      <p:ext uri="{BB962C8B-B14F-4D97-AF65-F5344CB8AC3E}">
        <p14:creationId xmlns:p14="http://schemas.microsoft.com/office/powerpoint/2010/main" val="29930944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213245"/>
            <a:ext cx="5443040" cy="61949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itle 1"/>
          <p:cNvSpPr>
            <a:spLocks noGrp="1"/>
          </p:cNvSpPr>
          <p:nvPr>
            <p:ph type="title"/>
          </p:nvPr>
        </p:nvSpPr>
        <p:spPr>
          <a:xfrm>
            <a:off x="7076660" y="382385"/>
            <a:ext cx="4353339" cy="1492132"/>
          </a:xfrm>
        </p:spPr>
        <p:txBody>
          <a:bodyPr>
            <a:normAutofit fontScale="90000"/>
          </a:bodyPr>
          <a:lstStyle/>
          <a:p>
            <a:r>
              <a:rPr lang="en-GB" dirty="0" smtClean="0"/>
              <a:t>Year 2 Expectations - Maths</a:t>
            </a:r>
            <a:endParaRPr lang="en-GB" dirty="0"/>
          </a:p>
        </p:txBody>
      </p:sp>
    </p:spTree>
    <p:extLst>
      <p:ext uri="{BB962C8B-B14F-4D97-AF65-F5344CB8AC3E}">
        <p14:creationId xmlns:p14="http://schemas.microsoft.com/office/powerpoint/2010/main" val="4830234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60131" y="382385"/>
            <a:ext cx="6554459" cy="33036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itle 1"/>
          <p:cNvSpPr>
            <a:spLocks noGrp="1"/>
          </p:cNvSpPr>
          <p:nvPr>
            <p:ph type="title"/>
          </p:nvPr>
        </p:nvSpPr>
        <p:spPr>
          <a:xfrm>
            <a:off x="7414590" y="382385"/>
            <a:ext cx="4353339" cy="1492132"/>
          </a:xfrm>
        </p:spPr>
        <p:txBody>
          <a:bodyPr>
            <a:normAutofit fontScale="90000"/>
          </a:bodyPr>
          <a:lstStyle/>
          <a:p>
            <a:r>
              <a:rPr lang="en-GB" dirty="0" smtClean="0"/>
              <a:t>Year 2 Expectations - Maths</a:t>
            </a:r>
            <a:endParaRPr lang="en-GB" dirty="0"/>
          </a:p>
        </p:txBody>
      </p:sp>
    </p:spTree>
    <p:extLst>
      <p:ext uri="{BB962C8B-B14F-4D97-AF65-F5344CB8AC3E}">
        <p14:creationId xmlns:p14="http://schemas.microsoft.com/office/powerpoint/2010/main" val="16746580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 Test</a:t>
            </a:r>
            <a:endParaRPr lang="en-GB" dirty="0"/>
          </a:p>
        </p:txBody>
      </p:sp>
      <p:sp>
        <p:nvSpPr>
          <p:cNvPr id="4" name="Content Placeholder 2"/>
          <p:cNvSpPr>
            <a:spLocks noGrp="1"/>
          </p:cNvSpPr>
          <p:nvPr>
            <p:ph idx="1"/>
          </p:nvPr>
        </p:nvSpPr>
        <p:spPr>
          <a:xfrm>
            <a:off x="1703512" y="1412875"/>
            <a:ext cx="8784976" cy="4713288"/>
          </a:xfrm>
        </p:spPr>
        <p:txBody>
          <a:bodyPr>
            <a:normAutofit fontScale="92500" lnSpcReduction="10000"/>
          </a:bodyPr>
          <a:lstStyle/>
          <a:p>
            <a:pPr marL="0" indent="0" algn="ctr">
              <a:buNone/>
              <a:defRPr/>
            </a:pPr>
            <a:r>
              <a:rPr lang="en-GB" sz="2800" dirty="0"/>
              <a:t>Mathematics SATs consist of; </a:t>
            </a:r>
          </a:p>
          <a:p>
            <a:pPr marL="0" indent="0">
              <a:buNone/>
              <a:defRPr/>
            </a:pPr>
            <a:r>
              <a:rPr lang="en-GB" sz="2800" b="1" dirty="0">
                <a:solidFill>
                  <a:srgbClr val="008000"/>
                </a:solidFill>
              </a:rPr>
              <a:t>Arithmetic test </a:t>
            </a:r>
            <a:r>
              <a:rPr lang="en-GB" sz="2800" b="1" dirty="0" smtClean="0">
                <a:solidFill>
                  <a:srgbClr val="008000"/>
                </a:solidFill>
              </a:rPr>
              <a:t>(</a:t>
            </a:r>
            <a:r>
              <a:rPr lang="en-GB" sz="2800" b="1" dirty="0" smtClean="0">
                <a:solidFill>
                  <a:srgbClr val="008000"/>
                </a:solidFill>
              </a:rPr>
              <a:t>approx. 20</a:t>
            </a:r>
            <a:r>
              <a:rPr lang="en-GB" sz="2800" b="1" dirty="0" smtClean="0">
                <a:solidFill>
                  <a:srgbClr val="008000"/>
                </a:solidFill>
              </a:rPr>
              <a:t> </a:t>
            </a:r>
            <a:r>
              <a:rPr lang="en-GB" sz="2800" b="1" dirty="0">
                <a:solidFill>
                  <a:srgbClr val="008000"/>
                </a:solidFill>
              </a:rPr>
              <a:t>minutes)</a:t>
            </a:r>
          </a:p>
          <a:p>
            <a:pPr marL="0" indent="0">
              <a:buNone/>
              <a:defRPr/>
            </a:pPr>
            <a:r>
              <a:rPr lang="en-GB" sz="2800" dirty="0" smtClean="0"/>
              <a:t>This </a:t>
            </a:r>
            <a:r>
              <a:rPr lang="en-GB" sz="2800" dirty="0"/>
              <a:t>will focus on the four main calculations. </a:t>
            </a:r>
          </a:p>
          <a:p>
            <a:pPr marL="0" indent="0">
              <a:buNone/>
              <a:defRPr/>
            </a:pPr>
            <a:endParaRPr lang="en-GB" sz="2800" dirty="0"/>
          </a:p>
          <a:p>
            <a:pPr marL="0" indent="0">
              <a:buNone/>
              <a:defRPr/>
            </a:pPr>
            <a:r>
              <a:rPr lang="en-GB" sz="2800" b="1" dirty="0">
                <a:solidFill>
                  <a:srgbClr val="008000"/>
                </a:solidFill>
              </a:rPr>
              <a:t>Mathematical fluency, problem-solving and reasoning test </a:t>
            </a:r>
            <a:r>
              <a:rPr lang="en-GB" sz="2800" b="1" dirty="0" smtClean="0">
                <a:solidFill>
                  <a:srgbClr val="008000"/>
                </a:solidFill>
              </a:rPr>
              <a:t>(approx. 35 </a:t>
            </a:r>
            <a:r>
              <a:rPr lang="en-GB" sz="2800" b="1" dirty="0">
                <a:solidFill>
                  <a:srgbClr val="008000"/>
                </a:solidFill>
              </a:rPr>
              <a:t>minutes)</a:t>
            </a:r>
          </a:p>
          <a:p>
            <a:pPr marL="0" indent="0">
              <a:buNone/>
              <a:defRPr/>
            </a:pPr>
            <a:r>
              <a:rPr lang="en-GB" sz="2400" dirty="0"/>
              <a:t>variety of question </a:t>
            </a:r>
            <a:r>
              <a:rPr lang="en-GB" sz="2400" dirty="0" smtClean="0"/>
              <a:t>types e.g.: </a:t>
            </a:r>
            <a:endParaRPr lang="en-GB" sz="2400" dirty="0"/>
          </a:p>
          <a:p>
            <a:pPr>
              <a:buFont typeface="Arial" pitchFamily="34" charset="0"/>
              <a:buChar char="•"/>
              <a:defRPr/>
            </a:pPr>
            <a:r>
              <a:rPr lang="en-GB" sz="2400" dirty="0"/>
              <a:t>multiple choice,     </a:t>
            </a:r>
          </a:p>
          <a:p>
            <a:pPr>
              <a:buFont typeface="Arial" pitchFamily="34" charset="0"/>
              <a:buChar char="•"/>
              <a:defRPr/>
            </a:pPr>
            <a:r>
              <a:rPr lang="en-GB" sz="2400" dirty="0"/>
              <a:t>matching, </a:t>
            </a:r>
          </a:p>
          <a:p>
            <a:pPr>
              <a:buFont typeface="Arial" pitchFamily="34" charset="0"/>
              <a:buChar char="•"/>
              <a:defRPr/>
            </a:pPr>
            <a:r>
              <a:rPr lang="en-GB" sz="2400" dirty="0"/>
              <a:t>true/false, </a:t>
            </a:r>
          </a:p>
          <a:p>
            <a:pPr>
              <a:buFont typeface="Arial" pitchFamily="34" charset="0"/>
              <a:buChar char="•"/>
              <a:defRPr/>
            </a:pPr>
            <a:endParaRPr lang="en-GB" sz="2800" dirty="0"/>
          </a:p>
        </p:txBody>
      </p:sp>
    </p:spTree>
    <p:extLst>
      <p:ext uri="{BB962C8B-B14F-4D97-AF65-F5344CB8AC3E}">
        <p14:creationId xmlns:p14="http://schemas.microsoft.com/office/powerpoint/2010/main" val="42579623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do the tests look like?</a:t>
            </a:r>
            <a:endParaRPr lang="en-US" dirty="0"/>
          </a:p>
        </p:txBody>
      </p:sp>
      <p:sp>
        <p:nvSpPr>
          <p:cNvPr id="3" name="Content Placeholder 2"/>
          <p:cNvSpPr>
            <a:spLocks noGrp="1"/>
          </p:cNvSpPr>
          <p:nvPr>
            <p:ph idx="1"/>
          </p:nvPr>
        </p:nvSpPr>
        <p:spPr/>
        <p:txBody>
          <a:bodyPr>
            <a:normAutofit/>
          </a:bodyPr>
          <a:lstStyle/>
          <a:p>
            <a:pPr marL="0" indent="0" algn="ctr">
              <a:buNone/>
            </a:pPr>
            <a:r>
              <a:rPr lang="en-US" sz="8800" dirty="0" err="1" smtClean="0"/>
              <a:t>Maths</a:t>
            </a:r>
            <a:r>
              <a:rPr lang="en-US" sz="8800" dirty="0" smtClean="0"/>
              <a:t> Paper </a:t>
            </a:r>
            <a:r>
              <a:rPr lang="en-US" sz="8800" dirty="0" smtClean="0"/>
              <a:t>one</a:t>
            </a:r>
          </a:p>
          <a:p>
            <a:pPr marL="0" indent="0" algn="ctr">
              <a:buNone/>
            </a:pPr>
            <a:r>
              <a:rPr lang="en-US" sz="8800" dirty="0" smtClean="0"/>
              <a:t>Arithmetic</a:t>
            </a:r>
            <a:endParaRPr lang="en-US" sz="8800" dirty="0"/>
          </a:p>
        </p:txBody>
      </p:sp>
    </p:spTree>
    <p:extLst>
      <p:ext uri="{BB962C8B-B14F-4D97-AF65-F5344CB8AC3E}">
        <p14:creationId xmlns:p14="http://schemas.microsoft.com/office/powerpoint/2010/main" val="5502451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0399" y="131858"/>
            <a:ext cx="2674747" cy="62037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18467" y="229608"/>
            <a:ext cx="2146608" cy="6008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31825" y="131858"/>
            <a:ext cx="2390348" cy="60821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994057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do the tests look like?</a:t>
            </a:r>
            <a:endParaRPr lang="en-US" dirty="0"/>
          </a:p>
        </p:txBody>
      </p:sp>
      <p:sp>
        <p:nvSpPr>
          <p:cNvPr id="3" name="Content Placeholder 2"/>
          <p:cNvSpPr>
            <a:spLocks noGrp="1"/>
          </p:cNvSpPr>
          <p:nvPr>
            <p:ph idx="1"/>
          </p:nvPr>
        </p:nvSpPr>
        <p:spPr/>
        <p:txBody>
          <a:bodyPr>
            <a:normAutofit/>
          </a:bodyPr>
          <a:lstStyle/>
          <a:p>
            <a:pPr marL="0" indent="0" algn="ctr">
              <a:buNone/>
            </a:pPr>
            <a:r>
              <a:rPr lang="en-US" sz="8800" dirty="0" err="1" smtClean="0"/>
              <a:t>Maths</a:t>
            </a:r>
            <a:r>
              <a:rPr lang="en-US" sz="8800" dirty="0" smtClean="0"/>
              <a:t> Paper </a:t>
            </a:r>
            <a:r>
              <a:rPr lang="en-US" sz="8800" dirty="0" smtClean="0"/>
              <a:t>two </a:t>
            </a:r>
          </a:p>
          <a:p>
            <a:pPr marL="0" indent="0" algn="ctr">
              <a:buNone/>
            </a:pPr>
            <a:r>
              <a:rPr lang="en-US" sz="8800" dirty="0" smtClean="0"/>
              <a:t>Reasoning</a:t>
            </a:r>
            <a:endParaRPr lang="en-US" sz="8800" dirty="0"/>
          </a:p>
        </p:txBody>
      </p:sp>
    </p:spTree>
    <p:extLst>
      <p:ext uri="{BB962C8B-B14F-4D97-AF65-F5344CB8AC3E}">
        <p14:creationId xmlns:p14="http://schemas.microsoft.com/office/powerpoint/2010/main" val="16630809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1494" y="258099"/>
            <a:ext cx="3788178" cy="54718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51076" y="517051"/>
            <a:ext cx="4239336" cy="46117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0766943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7361" y="173439"/>
            <a:ext cx="4290799" cy="32843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6921" y="732367"/>
            <a:ext cx="4463741" cy="54507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259669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999261" y="1593586"/>
            <a:ext cx="10430739" cy="4062651"/>
          </a:xfrm>
          <a:prstGeom prst="rect">
            <a:avLst/>
          </a:prstGeom>
          <a:noFill/>
        </p:spPr>
        <p:txBody>
          <a:bodyPr wrap="square">
            <a:spAutoFit/>
          </a:bodyPr>
          <a:lstStyle/>
          <a:p>
            <a:pPr>
              <a:defRPr/>
            </a:pPr>
            <a:r>
              <a:rPr lang="en-GB" sz="2400" b="1" u="sng" dirty="0">
                <a:solidFill>
                  <a:srgbClr val="FF0000"/>
                </a:solidFill>
                <a:latin typeface="Comic Sans MS" pitchFamily="66" charset="0"/>
              </a:rPr>
              <a:t>Children will complete two papers:</a:t>
            </a:r>
            <a:endParaRPr lang="en-GB" sz="2400" dirty="0">
              <a:solidFill>
                <a:srgbClr val="FF0000"/>
              </a:solidFill>
              <a:latin typeface="Comic Sans MS" pitchFamily="66" charset="0"/>
            </a:endParaRPr>
          </a:p>
          <a:p>
            <a:pPr>
              <a:defRPr/>
            </a:pPr>
            <a:endParaRPr lang="en-GB" sz="2400" b="1" dirty="0">
              <a:latin typeface="Comic Sans MS" pitchFamily="66" charset="0"/>
            </a:endParaRPr>
          </a:p>
          <a:p>
            <a:pPr marL="285750" indent="-285750">
              <a:buFont typeface="Arial" pitchFamily="34" charset="0"/>
              <a:buChar char="•"/>
              <a:defRPr/>
            </a:pPr>
            <a:r>
              <a:rPr lang="en-GB" sz="2400" b="1" dirty="0">
                <a:latin typeface="Comic Sans MS" pitchFamily="66" charset="0"/>
              </a:rPr>
              <a:t>The texts will cover a range of </a:t>
            </a:r>
            <a:r>
              <a:rPr lang="en-GB" sz="2400" b="1" dirty="0">
                <a:solidFill>
                  <a:srgbClr val="00B050"/>
                </a:solidFill>
                <a:latin typeface="Comic Sans MS" pitchFamily="66" charset="0"/>
              </a:rPr>
              <a:t>fiction, non-fiction and poetry</a:t>
            </a:r>
            <a:endParaRPr lang="en-GB" sz="2400" dirty="0">
              <a:solidFill>
                <a:srgbClr val="00B050"/>
              </a:solidFill>
              <a:latin typeface="Comic Sans MS" pitchFamily="66" charset="0"/>
            </a:endParaRPr>
          </a:p>
          <a:p>
            <a:pPr marL="285750" indent="-285750">
              <a:buFont typeface="Arial" pitchFamily="34" charset="0"/>
              <a:buChar char="•"/>
              <a:defRPr/>
            </a:pPr>
            <a:endParaRPr lang="en-GB" sz="2400" dirty="0">
              <a:latin typeface="Comic Sans MS" pitchFamily="66" charset="0"/>
            </a:endParaRPr>
          </a:p>
          <a:p>
            <a:pPr marL="285750" indent="-285750">
              <a:buFont typeface="Arial" pitchFamily="34" charset="0"/>
              <a:buChar char="•"/>
              <a:defRPr/>
            </a:pPr>
            <a:r>
              <a:rPr lang="en-GB" sz="2400" b="1" dirty="0">
                <a:latin typeface="Comic Sans MS" pitchFamily="66" charset="0"/>
              </a:rPr>
              <a:t>Paper 1</a:t>
            </a:r>
            <a:r>
              <a:rPr lang="en-GB" sz="2400" dirty="0">
                <a:latin typeface="Comic Sans MS" pitchFamily="66" charset="0"/>
              </a:rPr>
              <a:t> consists of a selection of texts, with questions interspersed. </a:t>
            </a:r>
          </a:p>
          <a:p>
            <a:pPr marL="285750" indent="-285750">
              <a:buFont typeface="Arial" pitchFamily="34" charset="0"/>
              <a:buChar char="•"/>
              <a:defRPr/>
            </a:pPr>
            <a:endParaRPr lang="en-GB" sz="2400" b="1" dirty="0">
              <a:latin typeface="Comic Sans MS" pitchFamily="66" charset="0"/>
            </a:endParaRPr>
          </a:p>
          <a:p>
            <a:pPr marL="285750" indent="-285750">
              <a:buFont typeface="Arial" pitchFamily="34" charset="0"/>
              <a:buChar char="•"/>
              <a:defRPr/>
            </a:pPr>
            <a:r>
              <a:rPr lang="en-GB" sz="2400" b="1" dirty="0">
                <a:latin typeface="Comic Sans MS" pitchFamily="66" charset="0"/>
              </a:rPr>
              <a:t>Paper 2 </a:t>
            </a:r>
            <a:r>
              <a:rPr lang="en-GB" sz="2400" dirty="0">
                <a:latin typeface="Comic Sans MS" pitchFamily="66" charset="0"/>
              </a:rPr>
              <a:t>comprises a reading booklet of a selection of passages.</a:t>
            </a:r>
          </a:p>
          <a:p>
            <a:pPr marL="285750" indent="-285750">
              <a:buFont typeface="Arial" pitchFamily="34" charset="0"/>
              <a:buChar char="•"/>
              <a:defRPr/>
            </a:pPr>
            <a:endParaRPr lang="en-GB" sz="2400" dirty="0">
              <a:latin typeface="Comic Sans MS" pitchFamily="66" charset="0"/>
            </a:endParaRPr>
          </a:p>
          <a:p>
            <a:pPr algn="ctr">
              <a:defRPr/>
            </a:pPr>
            <a:r>
              <a:rPr lang="en-GB" sz="2400" b="1" i="1" dirty="0">
                <a:latin typeface="Comic Sans MS" pitchFamily="66" charset="0"/>
              </a:rPr>
              <a:t>Children will write their answers in a </a:t>
            </a:r>
          </a:p>
          <a:p>
            <a:pPr algn="ctr">
              <a:defRPr/>
            </a:pPr>
            <a:r>
              <a:rPr lang="en-GB" sz="2400" b="1" i="1" dirty="0">
                <a:solidFill>
                  <a:srgbClr val="00B050"/>
                </a:solidFill>
                <a:latin typeface="Comic Sans MS" pitchFamily="66" charset="0"/>
              </a:rPr>
              <a:t>separate booklet.</a:t>
            </a:r>
          </a:p>
          <a:p>
            <a:pPr marL="285750" indent="-285750">
              <a:buFont typeface="Arial" pitchFamily="34" charset="0"/>
              <a:buChar char="•"/>
              <a:defRPr/>
            </a:pPr>
            <a:endParaRPr lang="en-GB" b="1" dirty="0">
              <a:latin typeface="Comic Sans MS" pitchFamily="66" charset="0"/>
            </a:endParaRPr>
          </a:p>
        </p:txBody>
      </p:sp>
      <p:pic>
        <p:nvPicPr>
          <p:cNvPr id="9223" name="Picture 7"/>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9483726" y="115888"/>
            <a:ext cx="1184275" cy="1441450"/>
          </a:xfrm>
          <a:prstGeom prst="rect">
            <a:avLst/>
          </a:prstGeom>
          <a:blipFill dpi="0" rotWithShape="1">
            <a:blip r:embed="rId3"/>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GB" dirty="0" smtClean="0"/>
              <a:t>Reading </a:t>
            </a:r>
            <a:endParaRPr lang="en-GB" dirty="0"/>
          </a:p>
        </p:txBody>
      </p:sp>
    </p:spTree>
    <p:extLst>
      <p:ext uri="{BB962C8B-B14F-4D97-AF65-F5344CB8AC3E}">
        <p14:creationId xmlns:p14="http://schemas.microsoft.com/office/powerpoint/2010/main" val="35571982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Question types </a:t>
            </a:r>
            <a:endParaRPr lang="en-GB" dirty="0"/>
          </a:p>
        </p:txBody>
      </p:sp>
      <p:sp>
        <p:nvSpPr>
          <p:cNvPr id="4" name="Content Placeholder 3"/>
          <p:cNvSpPr txBox="1">
            <a:spLocks noGrp="1"/>
          </p:cNvSpPr>
          <p:nvPr>
            <p:ph idx="1"/>
          </p:nvPr>
        </p:nvSpPr>
        <p:spPr>
          <a:xfrm>
            <a:off x="1354917" y="914401"/>
            <a:ext cx="10178322" cy="9146094"/>
          </a:xfrm>
          <a:prstGeom prst="rect">
            <a:avLst/>
          </a:prstGeom>
          <a:noFill/>
        </p:spPr>
        <p:txBody>
          <a:bodyPr>
            <a:spAutoFit/>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GB" sz="2400" b="1" dirty="0">
                <a:latin typeface="Comic Sans MS" charset="0"/>
              </a:rPr>
              <a:t>There will be a </a:t>
            </a:r>
            <a:r>
              <a:rPr lang="en-GB" sz="2500" b="1" u="sng" dirty="0">
                <a:solidFill>
                  <a:srgbClr val="008000"/>
                </a:solidFill>
                <a:latin typeface="Comic Sans MS" charset="0"/>
              </a:rPr>
              <a:t>variety of question types</a:t>
            </a:r>
            <a:r>
              <a:rPr lang="en-GB" sz="2500" b="1" dirty="0">
                <a:solidFill>
                  <a:srgbClr val="008000"/>
                </a:solidFill>
                <a:latin typeface="Comic Sans MS" charset="0"/>
              </a:rPr>
              <a:t>:</a:t>
            </a:r>
          </a:p>
          <a:p>
            <a:pPr eaLnBrk="1" hangingPunct="1"/>
            <a:endParaRPr lang="en-GB" sz="2500" b="1" dirty="0">
              <a:solidFill>
                <a:srgbClr val="FF0000"/>
              </a:solidFill>
              <a:latin typeface="Comic Sans MS" charset="0"/>
            </a:endParaRPr>
          </a:p>
          <a:p>
            <a:pPr eaLnBrk="1" hangingPunct="1">
              <a:buFont typeface="Arial" charset="0"/>
              <a:buChar char="•"/>
            </a:pPr>
            <a:r>
              <a:rPr lang="en-GB" sz="2400" b="1" dirty="0">
                <a:solidFill>
                  <a:srgbClr val="FF0000"/>
                </a:solidFill>
                <a:latin typeface="Comic Sans MS" charset="0"/>
              </a:rPr>
              <a:t>Multiple choice</a:t>
            </a:r>
          </a:p>
          <a:p>
            <a:pPr eaLnBrk="1" hangingPunct="1">
              <a:buFont typeface="Arial" charset="0"/>
              <a:buChar char="•"/>
            </a:pPr>
            <a:r>
              <a:rPr lang="en-GB" sz="2400" b="1" dirty="0">
                <a:solidFill>
                  <a:srgbClr val="FF0000"/>
                </a:solidFill>
                <a:latin typeface="Comic Sans MS" charset="0"/>
              </a:rPr>
              <a:t>Ranking/ordering</a:t>
            </a:r>
            <a:r>
              <a:rPr lang="en-GB" sz="2400" b="1" dirty="0">
                <a:latin typeface="Comic Sans MS" charset="0"/>
              </a:rPr>
              <a:t> </a:t>
            </a:r>
            <a:r>
              <a:rPr lang="en-GB" sz="2400" dirty="0">
                <a:latin typeface="Comic Sans MS" charset="0"/>
              </a:rPr>
              <a:t>-Number the events </a:t>
            </a:r>
            <a:r>
              <a:rPr lang="en-GB" sz="2400" dirty="0" smtClean="0">
                <a:latin typeface="Comic Sans MS" charset="0"/>
              </a:rPr>
              <a:t>below as they happened </a:t>
            </a:r>
            <a:endParaRPr lang="en-GB" sz="2400" dirty="0">
              <a:latin typeface="Comic Sans MS" charset="0"/>
            </a:endParaRPr>
          </a:p>
          <a:p>
            <a:pPr eaLnBrk="1" hangingPunct="1">
              <a:buFont typeface="Arial" charset="0"/>
              <a:buChar char="•"/>
            </a:pPr>
            <a:r>
              <a:rPr lang="en-GB" sz="2400" b="1" dirty="0">
                <a:solidFill>
                  <a:srgbClr val="FF0000"/>
                </a:solidFill>
                <a:latin typeface="Comic Sans MS" charset="0"/>
              </a:rPr>
              <a:t>Matching </a:t>
            </a:r>
            <a:r>
              <a:rPr lang="en-GB" sz="2400" dirty="0">
                <a:latin typeface="Comic Sans MS" charset="0"/>
              </a:rPr>
              <a:t>–’Match the character to the job that they do in the story’</a:t>
            </a:r>
          </a:p>
          <a:p>
            <a:pPr eaLnBrk="1" hangingPunct="1">
              <a:buFont typeface="Arial" charset="0"/>
              <a:buChar char="•"/>
            </a:pPr>
            <a:r>
              <a:rPr lang="en-GB" sz="2400" b="1" dirty="0">
                <a:solidFill>
                  <a:srgbClr val="FF0000"/>
                </a:solidFill>
                <a:latin typeface="Comic Sans MS" charset="0"/>
              </a:rPr>
              <a:t>Labelling</a:t>
            </a:r>
            <a:r>
              <a:rPr lang="en-GB" sz="2400" dirty="0">
                <a:solidFill>
                  <a:srgbClr val="FF0000"/>
                </a:solidFill>
                <a:latin typeface="Comic Sans MS" charset="0"/>
              </a:rPr>
              <a:t> </a:t>
            </a:r>
            <a:r>
              <a:rPr lang="en-GB" sz="2400" dirty="0">
                <a:latin typeface="Comic Sans MS" charset="0"/>
              </a:rPr>
              <a:t>-‘Label the text to show the title’</a:t>
            </a:r>
          </a:p>
          <a:p>
            <a:pPr eaLnBrk="1" hangingPunct="1">
              <a:buFont typeface="Arial" charset="0"/>
              <a:buChar char="•"/>
            </a:pPr>
            <a:r>
              <a:rPr lang="en-GB" sz="2400" b="1" dirty="0">
                <a:solidFill>
                  <a:srgbClr val="FF0000"/>
                </a:solidFill>
                <a:latin typeface="Comic Sans MS" charset="0"/>
              </a:rPr>
              <a:t>Find and copy </a:t>
            </a:r>
            <a:r>
              <a:rPr lang="en-GB" sz="2400" dirty="0">
                <a:latin typeface="Comic Sans MS" charset="0"/>
              </a:rPr>
              <a:t>-‘Find and copy one word that shows what the weather was like in the story’</a:t>
            </a:r>
          </a:p>
          <a:p>
            <a:pPr eaLnBrk="1" hangingPunct="1">
              <a:buFont typeface="Arial" charset="0"/>
              <a:buChar char="•"/>
            </a:pPr>
            <a:r>
              <a:rPr lang="en-GB" sz="2400" b="1" dirty="0">
                <a:solidFill>
                  <a:srgbClr val="FF0000"/>
                </a:solidFill>
                <a:latin typeface="Comic Sans MS" charset="0"/>
              </a:rPr>
              <a:t>Short answer </a:t>
            </a:r>
            <a:r>
              <a:rPr lang="en-GB" sz="2400" b="1" dirty="0">
                <a:latin typeface="Comic Sans MS" charset="0"/>
              </a:rPr>
              <a:t>-</a:t>
            </a:r>
            <a:r>
              <a:rPr lang="en-GB" sz="2400" dirty="0">
                <a:latin typeface="Comic Sans MS" charset="0"/>
              </a:rPr>
              <a:t> ‘What does the bear eat?’</a:t>
            </a:r>
          </a:p>
          <a:p>
            <a:pPr eaLnBrk="1" hangingPunct="1">
              <a:buFont typeface="Arial" charset="0"/>
              <a:buChar char="•"/>
            </a:pPr>
            <a:r>
              <a:rPr lang="en-GB" sz="2400" b="1" dirty="0">
                <a:solidFill>
                  <a:srgbClr val="FF0000"/>
                </a:solidFill>
                <a:latin typeface="Comic Sans MS" charset="0"/>
              </a:rPr>
              <a:t>Open-ended answer </a:t>
            </a:r>
            <a:r>
              <a:rPr lang="en-GB" sz="2400" dirty="0">
                <a:latin typeface="Comic Sans MS" charset="0"/>
              </a:rPr>
              <a:t>-‘Why did Lucy write the letter to her grandmother? Give two reasons</a:t>
            </a:r>
            <a:r>
              <a:rPr lang="en-GB" sz="2400" dirty="0"/>
              <a:t>.’</a:t>
            </a:r>
          </a:p>
          <a:p>
            <a:pPr eaLnBrk="1" hangingPunct="1"/>
            <a:endParaRPr lang="en-GB" dirty="0"/>
          </a:p>
          <a:p>
            <a:pPr eaLnBrk="1" hangingPunct="1"/>
            <a:endParaRPr lang="en-GB" dirty="0"/>
          </a:p>
          <a:p>
            <a:pPr eaLnBrk="1" hangingPunct="1"/>
            <a:endParaRPr lang="en-GB" dirty="0"/>
          </a:p>
          <a:p>
            <a:pPr eaLnBrk="1" hangingPunct="1"/>
            <a:endParaRPr lang="en-GB" dirty="0"/>
          </a:p>
          <a:p>
            <a:pPr eaLnBrk="1" hangingPunct="1"/>
            <a:endParaRPr lang="en-GB" dirty="0"/>
          </a:p>
          <a:p>
            <a:pPr eaLnBrk="1" hangingPunct="1"/>
            <a:endParaRPr lang="en-GB" dirty="0"/>
          </a:p>
          <a:p>
            <a:pPr eaLnBrk="1" hangingPunct="1"/>
            <a:endParaRPr lang="en-GB" dirty="0"/>
          </a:p>
          <a:p>
            <a:pPr eaLnBrk="1" hangingPunct="1"/>
            <a:endParaRPr lang="en-GB" dirty="0"/>
          </a:p>
        </p:txBody>
      </p:sp>
    </p:spTree>
    <p:extLst>
      <p:ext uri="{BB962C8B-B14F-4D97-AF65-F5344CB8AC3E}">
        <p14:creationId xmlns:p14="http://schemas.microsoft.com/office/powerpoint/2010/main" val="146356690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12018" y="101575"/>
            <a:ext cx="5716328" cy="24981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2018" y="2729529"/>
            <a:ext cx="5964925" cy="27786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2018" y="5600700"/>
            <a:ext cx="6134100" cy="1257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itle 1"/>
          <p:cNvSpPr>
            <a:spLocks noGrp="1"/>
          </p:cNvSpPr>
          <p:nvPr>
            <p:ph type="title"/>
          </p:nvPr>
        </p:nvSpPr>
        <p:spPr>
          <a:xfrm>
            <a:off x="7414590" y="382385"/>
            <a:ext cx="4353339" cy="1492132"/>
          </a:xfrm>
        </p:spPr>
        <p:txBody>
          <a:bodyPr>
            <a:normAutofit fontScale="90000"/>
          </a:bodyPr>
          <a:lstStyle/>
          <a:p>
            <a:r>
              <a:rPr lang="en-GB" dirty="0" smtClean="0"/>
              <a:t>Year 2 Expectations - Reading</a:t>
            </a:r>
            <a:endParaRPr lang="en-GB" dirty="0"/>
          </a:p>
        </p:txBody>
      </p:sp>
    </p:spTree>
    <p:extLst>
      <p:ext uri="{BB962C8B-B14F-4D97-AF65-F5344CB8AC3E}">
        <p14:creationId xmlns:p14="http://schemas.microsoft.com/office/powerpoint/2010/main" val="135502690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US" sz="8800" dirty="0" smtClean="0"/>
              <a:t>Reading    -    Paper one</a:t>
            </a:r>
            <a:endParaRPr lang="en-US" sz="8800" dirty="0"/>
          </a:p>
        </p:txBody>
      </p:sp>
    </p:spTree>
    <p:extLst>
      <p:ext uri="{BB962C8B-B14F-4D97-AF65-F5344CB8AC3E}">
        <p14:creationId xmlns:p14="http://schemas.microsoft.com/office/powerpoint/2010/main" val="212414995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6263" y="0"/>
            <a:ext cx="4578752" cy="65182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0"/>
            <a:ext cx="4863152" cy="66426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355688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51678" y="852055"/>
            <a:ext cx="10178322" cy="5027537"/>
          </a:xfrm>
        </p:spPr>
        <p:txBody>
          <a:bodyPr>
            <a:normAutofit fontScale="85000" lnSpcReduction="10000"/>
          </a:bodyPr>
          <a:lstStyle/>
          <a:p>
            <a:pPr marL="0" indent="0" algn="ctr">
              <a:buNone/>
            </a:pPr>
            <a:r>
              <a:rPr lang="en-US" sz="8800" dirty="0" smtClean="0"/>
              <a:t>Reading    -    Paper two</a:t>
            </a:r>
          </a:p>
          <a:p>
            <a:pPr marL="0" indent="0" algn="ctr">
              <a:buNone/>
            </a:pPr>
            <a:r>
              <a:rPr lang="en-US" sz="4800" dirty="0" smtClean="0"/>
              <a:t>In this paper, the texts and questions come in separate booklets. Children will need to be able to refer back to the text to answer questions as they read them. However, each question has a page reference to assist in this.</a:t>
            </a:r>
          </a:p>
          <a:p>
            <a:pPr marL="0" indent="0" algn="ctr">
              <a:buNone/>
            </a:pPr>
            <a:endParaRPr lang="en-US" sz="4800" dirty="0"/>
          </a:p>
        </p:txBody>
      </p:sp>
    </p:spTree>
    <p:extLst>
      <p:ext uri="{BB962C8B-B14F-4D97-AF65-F5344CB8AC3E}">
        <p14:creationId xmlns:p14="http://schemas.microsoft.com/office/powerpoint/2010/main" val="33555862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0762" y="115864"/>
            <a:ext cx="4919662" cy="64844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5999" y="115864"/>
            <a:ext cx="4713027" cy="65060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755797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332" y="202514"/>
            <a:ext cx="5847689" cy="61573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9146" y="289111"/>
            <a:ext cx="5490949" cy="59841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7770217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ChangeArrowheads="1"/>
          </p:cNvSpPr>
          <p:nvPr/>
        </p:nvSpPr>
        <p:spPr bwMode="auto">
          <a:xfrm>
            <a:off x="958645" y="959701"/>
            <a:ext cx="9241811"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buFontTx/>
              <a:buChar char="•"/>
            </a:pPr>
            <a:endParaRPr kumimoji="1" lang="en-GB" sz="3200" dirty="0" smtClean="0">
              <a:latin typeface="Comic Sans MS" charset="0"/>
            </a:endParaRPr>
          </a:p>
          <a:p>
            <a:pPr>
              <a:buFontTx/>
              <a:buChar char="•"/>
            </a:pPr>
            <a:r>
              <a:rPr kumimoji="1" lang="en-GB" sz="3200" dirty="0">
                <a:latin typeface="Comic Sans MS" charset="0"/>
              </a:rPr>
              <a:t> T</a:t>
            </a:r>
            <a:r>
              <a:rPr kumimoji="1" lang="en-GB" sz="3200" dirty="0" smtClean="0">
                <a:latin typeface="Comic Sans MS" charset="0"/>
              </a:rPr>
              <a:t>ests will take place in small groups, in class with a familiar adult- quiet, calm environment</a:t>
            </a:r>
          </a:p>
          <a:p>
            <a:pPr>
              <a:buFontTx/>
              <a:buChar char="•"/>
            </a:pPr>
            <a:endParaRPr kumimoji="1" lang="en-GB" sz="3200" dirty="0">
              <a:latin typeface="Comic Sans MS" charset="0"/>
            </a:endParaRPr>
          </a:p>
          <a:p>
            <a:pPr>
              <a:buFontTx/>
              <a:buChar char="•"/>
            </a:pPr>
            <a:r>
              <a:rPr kumimoji="1" lang="en-GB" sz="3200" dirty="0" smtClean="0">
                <a:latin typeface="Comic Sans MS" charset="0"/>
              </a:rPr>
              <a:t>If </a:t>
            </a:r>
            <a:r>
              <a:rPr kumimoji="1" lang="en-GB" sz="3200" dirty="0" smtClean="0">
                <a:latin typeface="Comic Sans MS" charset="0"/>
              </a:rPr>
              <a:t>required, </a:t>
            </a:r>
            <a:r>
              <a:rPr kumimoji="1" lang="en-GB" sz="3200" dirty="0" smtClean="0">
                <a:latin typeface="Comic Sans MS" charset="0"/>
              </a:rPr>
              <a:t>your child will sit with an adult (we do everything we can to make the children feel relaxed and </a:t>
            </a:r>
            <a:r>
              <a:rPr kumimoji="1" lang="en-GB" sz="3200" dirty="0" smtClean="0">
                <a:latin typeface="Comic Sans MS" charset="0"/>
              </a:rPr>
              <a:t>comfortable)</a:t>
            </a:r>
            <a:endParaRPr kumimoji="1" lang="en-GB" sz="3200" dirty="0">
              <a:latin typeface="Comic Sans MS" charset="0"/>
            </a:endParaRPr>
          </a:p>
          <a:p>
            <a:pPr>
              <a:buFontTx/>
              <a:buChar char="•"/>
            </a:pPr>
            <a:endParaRPr kumimoji="1" lang="en-GB" sz="3200" dirty="0" smtClean="0">
              <a:latin typeface="Comic Sans MS" charset="0"/>
            </a:endParaRPr>
          </a:p>
          <a:p>
            <a:pPr>
              <a:buFontTx/>
              <a:buChar char="•"/>
            </a:pPr>
            <a:r>
              <a:rPr kumimoji="1" lang="en-GB" sz="3200" dirty="0" smtClean="0">
                <a:latin typeface="Comic Sans MS" charset="0"/>
              </a:rPr>
              <a:t> We will have plenty of ‘rest time’ during the week (Art, Music, outdoors)</a:t>
            </a:r>
            <a:endParaRPr kumimoji="1" lang="en-GB" sz="3200" dirty="0">
              <a:latin typeface="Comic Sans MS" charset="0"/>
            </a:endParaRPr>
          </a:p>
          <a:p>
            <a:pPr>
              <a:buFontTx/>
              <a:buChar char="•"/>
            </a:pPr>
            <a:endParaRPr kumimoji="1" lang="en-GB" sz="3200" dirty="0">
              <a:latin typeface="Comic Sans MS" charset="0"/>
            </a:endParaRPr>
          </a:p>
          <a:p>
            <a:pPr marL="457200" indent="-457200">
              <a:buFont typeface="Arial" panose="020B0604020202020204" pitchFamily="34" charset="0"/>
              <a:buChar char="•"/>
            </a:pPr>
            <a:r>
              <a:rPr kumimoji="1" lang="en-GB" sz="3200" dirty="0" smtClean="0">
                <a:latin typeface="Comic Sans MS" charset="0"/>
              </a:rPr>
              <a:t>Don’t worry if your child is unwell.</a:t>
            </a:r>
            <a:endParaRPr kumimoji="1" lang="en-GB" sz="3200" dirty="0">
              <a:latin typeface="Comic Sans MS" charset="0"/>
            </a:endParaRPr>
          </a:p>
        </p:txBody>
      </p:sp>
      <p:pic>
        <p:nvPicPr>
          <p:cNvPr id="1026" name="Picture 2" descr="http://mrsahearnsfourthgradeclass.weebly.com/uploads/2/9/1/0/2910060/5112142.pn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0041465" y="4365066"/>
            <a:ext cx="1814501" cy="1872207"/>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txBox="1">
            <a:spLocks/>
          </p:cNvSpPr>
          <p:nvPr/>
        </p:nvSpPr>
        <p:spPr>
          <a:xfrm>
            <a:off x="1251678" y="90154"/>
            <a:ext cx="10178322" cy="1492132"/>
          </a:xfrm>
          <a:prstGeom prst="rect">
            <a:avLst/>
          </a:prstGeom>
        </p:spPr>
        <p:txBody>
          <a:bodyPr/>
          <a:lst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a:lstStyle>
          <a:p>
            <a:r>
              <a:rPr lang="en-GB" dirty="0" smtClean="0"/>
              <a:t>What will happen during </a:t>
            </a:r>
            <a:r>
              <a:rPr lang="en-GB" dirty="0" err="1" smtClean="0"/>
              <a:t>sats</a:t>
            </a:r>
            <a:r>
              <a:rPr lang="en-GB" dirty="0" smtClean="0"/>
              <a:t> week in school</a:t>
            </a:r>
            <a:endParaRPr lang="en-GB" dirty="0"/>
          </a:p>
        </p:txBody>
      </p:sp>
    </p:spTree>
    <p:extLst>
      <p:ext uri="{BB962C8B-B14F-4D97-AF65-F5344CB8AC3E}">
        <p14:creationId xmlns:p14="http://schemas.microsoft.com/office/powerpoint/2010/main" val="312239330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ChangeArrowheads="1"/>
          </p:cNvSpPr>
          <p:nvPr/>
        </p:nvSpPr>
        <p:spPr bwMode="auto">
          <a:xfrm>
            <a:off x="958645" y="1346200"/>
            <a:ext cx="9241811" cy="550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buFontTx/>
              <a:buChar char="•"/>
            </a:pPr>
            <a:r>
              <a:rPr kumimoji="1" lang="en-GB" sz="3200" dirty="0" smtClean="0">
                <a:latin typeface="Comic Sans MS" charset="0"/>
              </a:rPr>
              <a:t>Reading every </a:t>
            </a:r>
            <a:r>
              <a:rPr kumimoji="1" lang="en-GB" sz="3200" dirty="0" smtClean="0">
                <a:latin typeface="Comic Sans MS" charset="0"/>
              </a:rPr>
              <a:t>night (as always!) </a:t>
            </a:r>
            <a:endParaRPr kumimoji="1" lang="en-GB" sz="3200" dirty="0" smtClean="0">
              <a:latin typeface="Comic Sans MS" charset="0"/>
            </a:endParaRPr>
          </a:p>
          <a:p>
            <a:pPr>
              <a:buFontTx/>
              <a:buChar char="•"/>
            </a:pPr>
            <a:endParaRPr kumimoji="1" lang="en-GB" sz="3200" dirty="0">
              <a:latin typeface="Comic Sans MS" charset="0"/>
            </a:endParaRPr>
          </a:p>
          <a:p>
            <a:pPr>
              <a:buFontTx/>
              <a:buChar char="•"/>
            </a:pPr>
            <a:r>
              <a:rPr kumimoji="1" lang="en-GB" sz="3200" dirty="0">
                <a:latin typeface="Comic Sans MS" charset="0"/>
              </a:rPr>
              <a:t>Supporting </a:t>
            </a:r>
            <a:r>
              <a:rPr kumimoji="1" lang="en-GB" sz="3200" dirty="0" smtClean="0">
                <a:latin typeface="Comic Sans MS" charset="0"/>
              </a:rPr>
              <a:t>home learning.</a:t>
            </a:r>
            <a:endParaRPr kumimoji="1" lang="en-GB" sz="3200" dirty="0">
              <a:latin typeface="Comic Sans MS" charset="0"/>
            </a:endParaRPr>
          </a:p>
          <a:p>
            <a:pPr>
              <a:buFontTx/>
              <a:buChar char="•"/>
            </a:pPr>
            <a:endParaRPr kumimoji="1" lang="en-GB" sz="3200" dirty="0">
              <a:latin typeface="Comic Sans MS" charset="0"/>
            </a:endParaRPr>
          </a:p>
          <a:p>
            <a:pPr>
              <a:buFontTx/>
              <a:buChar char="•"/>
            </a:pPr>
            <a:r>
              <a:rPr kumimoji="1" lang="en-GB" sz="3200" dirty="0">
                <a:latin typeface="Comic Sans MS" charset="0"/>
              </a:rPr>
              <a:t>Good communication between the school and home</a:t>
            </a:r>
            <a:r>
              <a:rPr kumimoji="1" lang="en-GB" sz="3200" dirty="0" smtClean="0">
                <a:latin typeface="Comic Sans MS" charset="0"/>
              </a:rPr>
              <a:t>.</a:t>
            </a:r>
          </a:p>
          <a:p>
            <a:endParaRPr kumimoji="1" lang="en-GB" sz="3200" dirty="0">
              <a:latin typeface="Comic Sans MS" charset="0"/>
            </a:endParaRPr>
          </a:p>
          <a:p>
            <a:pPr>
              <a:buFontTx/>
              <a:buChar char="•"/>
            </a:pPr>
            <a:r>
              <a:rPr kumimoji="1" lang="en-GB" sz="3200" dirty="0">
                <a:latin typeface="Comic Sans MS" charset="0"/>
              </a:rPr>
              <a:t>Getting a good </a:t>
            </a:r>
            <a:r>
              <a:rPr kumimoji="1" lang="en-GB" sz="3200" dirty="0" smtClean="0">
                <a:latin typeface="Comic Sans MS" charset="0"/>
              </a:rPr>
              <a:t>night’s sleep </a:t>
            </a:r>
            <a:r>
              <a:rPr kumimoji="1" lang="en-GB" sz="3200" dirty="0">
                <a:latin typeface="Comic Sans MS" charset="0"/>
              </a:rPr>
              <a:t>on a school </a:t>
            </a:r>
            <a:r>
              <a:rPr kumimoji="1" lang="en-GB" sz="3200" dirty="0" smtClean="0">
                <a:latin typeface="Comic Sans MS" charset="0"/>
              </a:rPr>
              <a:t>night.</a:t>
            </a:r>
            <a:endParaRPr kumimoji="1" lang="en-GB" sz="3200" dirty="0">
              <a:latin typeface="Comic Sans MS" charset="0"/>
            </a:endParaRPr>
          </a:p>
          <a:p>
            <a:pPr>
              <a:buFontTx/>
              <a:buChar char="•"/>
            </a:pPr>
            <a:endParaRPr kumimoji="1" lang="en-GB" sz="3200" dirty="0">
              <a:latin typeface="Comic Sans MS" charset="0"/>
            </a:endParaRPr>
          </a:p>
          <a:p>
            <a:pPr>
              <a:buFontTx/>
              <a:buChar char="•"/>
            </a:pPr>
            <a:r>
              <a:rPr kumimoji="1" lang="en-GB" sz="3200" dirty="0">
                <a:latin typeface="Comic Sans MS" charset="0"/>
              </a:rPr>
              <a:t>100% </a:t>
            </a:r>
            <a:r>
              <a:rPr kumimoji="1" lang="en-GB" sz="3200" dirty="0" smtClean="0">
                <a:latin typeface="Comic Sans MS" charset="0"/>
              </a:rPr>
              <a:t>attendance and in school on time.</a:t>
            </a:r>
            <a:endParaRPr kumimoji="1" lang="en-GB" sz="3200" dirty="0">
              <a:latin typeface="Comic Sans MS" charset="0"/>
            </a:endParaRPr>
          </a:p>
          <a:p>
            <a:pPr>
              <a:buFontTx/>
              <a:buChar char="•"/>
            </a:pPr>
            <a:endParaRPr kumimoji="1" lang="en-GB" sz="3200" dirty="0">
              <a:latin typeface="Comic Sans MS" charset="0"/>
            </a:endParaRPr>
          </a:p>
        </p:txBody>
      </p:sp>
      <p:pic>
        <p:nvPicPr>
          <p:cNvPr id="1026" name="Picture 2" descr="http://mrsahearnsfourthgradeclass.weebly.com/uploads/2/9/1/0/2910060/5112142.pn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0041465" y="4365066"/>
            <a:ext cx="1814501" cy="1872207"/>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txBox="1">
            <a:spLocks/>
          </p:cNvSpPr>
          <p:nvPr/>
        </p:nvSpPr>
        <p:spPr>
          <a:xfrm>
            <a:off x="1251678" y="382385"/>
            <a:ext cx="10178322" cy="1492132"/>
          </a:xfrm>
          <a:prstGeom prst="rect">
            <a:avLst/>
          </a:prstGeom>
        </p:spPr>
        <p:txBody>
          <a:bodyPr/>
          <a:lst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a:lstStyle>
          <a:p>
            <a:r>
              <a:rPr lang="en-GB" dirty="0" smtClean="0"/>
              <a:t>How can you help your child</a:t>
            </a:r>
            <a:endParaRPr lang="en-GB" dirty="0"/>
          </a:p>
        </p:txBody>
      </p:sp>
    </p:spTree>
    <p:extLst>
      <p:ext uri="{BB962C8B-B14F-4D97-AF65-F5344CB8AC3E}">
        <p14:creationId xmlns:p14="http://schemas.microsoft.com/office/powerpoint/2010/main" val="381096280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Help with reading </a:t>
            </a:r>
            <a:endParaRPr lang="en-GB" dirty="0"/>
          </a:p>
        </p:txBody>
      </p:sp>
      <p:sp>
        <p:nvSpPr>
          <p:cNvPr id="5" name="Rectangle 4"/>
          <p:cNvSpPr/>
          <p:nvPr/>
        </p:nvSpPr>
        <p:spPr>
          <a:xfrm>
            <a:off x="1032387" y="1443841"/>
            <a:ext cx="10604090" cy="4616648"/>
          </a:xfrm>
          <a:prstGeom prst="rect">
            <a:avLst/>
          </a:prstGeom>
        </p:spPr>
        <p:txBody>
          <a:bodyPr wrap="square">
            <a:spAutoFit/>
          </a:bodyPr>
          <a:lstStyle/>
          <a:p>
            <a:pPr>
              <a:spcBef>
                <a:spcPct val="50000"/>
              </a:spcBef>
              <a:buFontTx/>
              <a:buChar char="•"/>
            </a:pPr>
            <a:r>
              <a:rPr lang="en-GB" sz="2800" dirty="0"/>
              <a:t>Ensure your child reads every night, and let them see you reading.</a:t>
            </a:r>
          </a:p>
          <a:p>
            <a:pPr>
              <a:spcBef>
                <a:spcPct val="50000"/>
              </a:spcBef>
              <a:buFontTx/>
              <a:buChar char="•"/>
            </a:pPr>
            <a:r>
              <a:rPr lang="en-GB" sz="2800" dirty="0"/>
              <a:t>Encourage them to read fiction and non-fiction.</a:t>
            </a:r>
          </a:p>
          <a:p>
            <a:pPr>
              <a:spcBef>
                <a:spcPct val="50000"/>
              </a:spcBef>
              <a:buFontTx/>
              <a:buChar char="•"/>
            </a:pPr>
            <a:r>
              <a:rPr lang="en-GB" sz="2800" dirty="0"/>
              <a:t>Try to listen to your child read and ask questions about what they are reading. </a:t>
            </a:r>
          </a:p>
          <a:p>
            <a:pPr>
              <a:spcBef>
                <a:spcPct val="50000"/>
              </a:spcBef>
              <a:buFontTx/>
              <a:buChar char="•"/>
            </a:pPr>
            <a:r>
              <a:rPr lang="en-GB" sz="2800" dirty="0"/>
              <a:t>Help them with the different skills of reading especially ‘skim’ reading where they are looking for key words in the text</a:t>
            </a:r>
            <a:r>
              <a:rPr lang="en-GB" sz="2800" dirty="0" smtClean="0"/>
              <a:t>. Find and copy </a:t>
            </a:r>
            <a:r>
              <a:rPr lang="en-GB" sz="2800" dirty="0" err="1" smtClean="0"/>
              <a:t>etc</a:t>
            </a:r>
            <a:r>
              <a:rPr lang="en-GB" sz="2800" dirty="0" smtClean="0"/>
              <a:t> </a:t>
            </a:r>
            <a:endParaRPr lang="en-GB" sz="2800" dirty="0"/>
          </a:p>
          <a:p>
            <a:pPr>
              <a:spcBef>
                <a:spcPct val="50000"/>
              </a:spcBef>
              <a:buFontTx/>
              <a:buChar char="•"/>
            </a:pPr>
            <a:r>
              <a:rPr lang="en-GB" sz="2800" dirty="0"/>
              <a:t>Speed reading for fluency </a:t>
            </a:r>
          </a:p>
          <a:p>
            <a:pPr>
              <a:spcBef>
                <a:spcPct val="50000"/>
              </a:spcBef>
              <a:buFontTx/>
              <a:buChar char="•"/>
            </a:pPr>
            <a:r>
              <a:rPr lang="en-GB" sz="2800" dirty="0"/>
              <a:t>Sharing books with </a:t>
            </a:r>
            <a:r>
              <a:rPr lang="en-GB" sz="2800" dirty="0" smtClean="0"/>
              <a:t>siblings</a:t>
            </a:r>
            <a:endParaRPr lang="en-GB" sz="2800" dirty="0"/>
          </a:p>
        </p:txBody>
      </p:sp>
    </p:spTree>
    <p:extLst>
      <p:ext uri="{BB962C8B-B14F-4D97-AF65-F5344CB8AC3E}">
        <p14:creationId xmlns:p14="http://schemas.microsoft.com/office/powerpoint/2010/main" val="318303523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 help </a:t>
            </a:r>
            <a:endParaRPr lang="en-GB" dirty="0"/>
          </a:p>
        </p:txBody>
      </p:sp>
      <p:sp>
        <p:nvSpPr>
          <p:cNvPr id="4" name="Rectangle 2"/>
          <p:cNvSpPr>
            <a:spLocks noChangeArrowheads="1"/>
          </p:cNvSpPr>
          <p:nvPr/>
        </p:nvSpPr>
        <p:spPr bwMode="auto">
          <a:xfrm>
            <a:off x="1376305" y="1873202"/>
            <a:ext cx="9950455" cy="44319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buFontTx/>
              <a:buChar char="•"/>
            </a:pPr>
            <a:r>
              <a:rPr kumimoji="1" lang="en-GB" sz="2400" dirty="0" smtClean="0"/>
              <a:t>Maths home learning </a:t>
            </a:r>
          </a:p>
          <a:p>
            <a:pPr>
              <a:buFontTx/>
              <a:buChar char="•"/>
            </a:pPr>
            <a:r>
              <a:rPr kumimoji="1" lang="en-GB" sz="2400" dirty="0" smtClean="0"/>
              <a:t>4 rules practise- addition, subtraction, division and multiplication.</a:t>
            </a:r>
          </a:p>
          <a:p>
            <a:pPr>
              <a:buFontTx/>
              <a:buChar char="•"/>
            </a:pPr>
            <a:r>
              <a:rPr kumimoji="1" lang="en-GB" sz="2400" dirty="0" smtClean="0"/>
              <a:t>Practise the written methods - number line </a:t>
            </a:r>
          </a:p>
          <a:p>
            <a:endParaRPr kumimoji="1" lang="en-GB" sz="2400" dirty="0"/>
          </a:p>
          <a:p>
            <a:pPr>
              <a:buFontTx/>
              <a:buChar char="•"/>
            </a:pPr>
            <a:r>
              <a:rPr kumimoji="1" lang="en-GB" sz="2400" b="1" dirty="0">
                <a:solidFill>
                  <a:srgbClr val="FF0000"/>
                </a:solidFill>
              </a:rPr>
              <a:t>TIMES TABLES!!! (2,5,10 and 3</a:t>
            </a:r>
            <a:r>
              <a:rPr kumimoji="1" lang="en-GB" sz="2400" b="1" dirty="0" smtClean="0">
                <a:solidFill>
                  <a:srgbClr val="FF0000"/>
                </a:solidFill>
              </a:rPr>
              <a:t>)</a:t>
            </a:r>
            <a:br>
              <a:rPr kumimoji="1" lang="en-GB" sz="2400" b="1" dirty="0" smtClean="0">
                <a:solidFill>
                  <a:srgbClr val="FF0000"/>
                </a:solidFill>
              </a:rPr>
            </a:br>
            <a:endParaRPr kumimoji="1" lang="en-GB" sz="2400" b="1" dirty="0" smtClean="0">
              <a:solidFill>
                <a:srgbClr val="FF0000"/>
              </a:solidFill>
            </a:endParaRPr>
          </a:p>
          <a:p>
            <a:pPr>
              <a:buFontTx/>
              <a:buChar char="•"/>
            </a:pPr>
            <a:r>
              <a:rPr kumimoji="1" lang="en-GB" sz="2400" b="1" dirty="0" smtClean="0">
                <a:solidFill>
                  <a:srgbClr val="FF0000"/>
                </a:solidFill>
              </a:rPr>
              <a:t>Number </a:t>
            </a:r>
            <a:r>
              <a:rPr kumimoji="1" lang="en-GB" sz="2400" b="1" dirty="0" smtClean="0">
                <a:solidFill>
                  <a:srgbClr val="FF0000"/>
                </a:solidFill>
              </a:rPr>
              <a:t>Bonds - Numbers within </a:t>
            </a:r>
            <a:r>
              <a:rPr kumimoji="1" lang="en-GB" sz="2400" b="1" dirty="0" smtClean="0">
                <a:solidFill>
                  <a:srgbClr val="FF0000"/>
                </a:solidFill>
              </a:rPr>
              <a:t>20</a:t>
            </a:r>
            <a:br>
              <a:rPr kumimoji="1" lang="en-GB" sz="2400" b="1" dirty="0" smtClean="0">
                <a:solidFill>
                  <a:srgbClr val="FF0000"/>
                </a:solidFill>
              </a:rPr>
            </a:br>
            <a:endParaRPr kumimoji="1" lang="en-GB" sz="2400" b="1" dirty="0" smtClean="0">
              <a:solidFill>
                <a:srgbClr val="FF0000"/>
              </a:solidFill>
            </a:endParaRPr>
          </a:p>
          <a:p>
            <a:pPr>
              <a:buFontTx/>
              <a:buChar char="•"/>
            </a:pPr>
            <a:r>
              <a:rPr kumimoji="1" lang="en-GB" sz="2400" b="1" dirty="0" smtClean="0">
                <a:solidFill>
                  <a:srgbClr val="FF0000"/>
                </a:solidFill>
              </a:rPr>
              <a:t>Counting forwards and backwards in 1s, 2s, 3s, 5s and 10s (from any given number).</a:t>
            </a:r>
            <a:endParaRPr kumimoji="1" lang="en-GB" sz="2400" b="1" dirty="0">
              <a:solidFill>
                <a:srgbClr val="FF0000"/>
              </a:solidFill>
            </a:endParaRPr>
          </a:p>
          <a:p>
            <a:pPr>
              <a:buFontTx/>
              <a:buChar char="•"/>
            </a:pPr>
            <a:endParaRPr kumimoji="1" lang="en-GB" sz="2400" b="1" dirty="0">
              <a:solidFill>
                <a:srgbClr val="FF0000"/>
              </a:solidFill>
            </a:endParaRPr>
          </a:p>
          <a:p>
            <a:pPr>
              <a:buFontTx/>
              <a:buChar char="•"/>
            </a:pPr>
            <a:endParaRPr kumimoji="1" lang="en-GB" dirty="0"/>
          </a:p>
        </p:txBody>
      </p:sp>
    </p:spTree>
    <p:extLst>
      <p:ext uri="{BB962C8B-B14F-4D97-AF65-F5344CB8AC3E}">
        <p14:creationId xmlns:p14="http://schemas.microsoft.com/office/powerpoint/2010/main" val="222186868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1678" y="57920"/>
            <a:ext cx="4204905" cy="871228"/>
          </a:xfrm>
        </p:spPr>
        <p:txBody>
          <a:bodyPr>
            <a:normAutofit fontScale="90000"/>
          </a:bodyPr>
          <a:lstStyle/>
          <a:p>
            <a:r>
              <a:rPr lang="en-GB" dirty="0" smtClean="0"/>
              <a:t>Writing </a:t>
            </a:r>
            <a:r>
              <a:rPr lang="en-GB" dirty="0" smtClean="0"/>
              <a:t>Expectations</a:t>
            </a:r>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7595" y="57920"/>
            <a:ext cx="5463726" cy="68840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2"/>
          <p:cNvSpPr>
            <a:spLocks noChangeArrowheads="1"/>
          </p:cNvSpPr>
          <p:nvPr/>
        </p:nvSpPr>
        <p:spPr bwMode="auto">
          <a:xfrm>
            <a:off x="1376306" y="1873202"/>
            <a:ext cx="3911290" cy="2215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kumimoji="1" lang="en-GB" sz="2400" dirty="0" smtClean="0"/>
              <a:t>Writing is assessed using the work that the children produce throughout the year against these statements.</a:t>
            </a:r>
            <a:endParaRPr kumimoji="1" lang="en-GB" sz="2400" b="1" dirty="0">
              <a:solidFill>
                <a:srgbClr val="FF0000"/>
              </a:solidFill>
            </a:endParaRPr>
          </a:p>
          <a:p>
            <a:pPr>
              <a:buFontTx/>
              <a:buChar char="•"/>
            </a:pPr>
            <a:endParaRPr kumimoji="1" lang="en-GB" sz="2400" b="1" dirty="0">
              <a:solidFill>
                <a:srgbClr val="FF0000"/>
              </a:solidFill>
            </a:endParaRPr>
          </a:p>
          <a:p>
            <a:pPr>
              <a:buFontTx/>
              <a:buChar char="•"/>
            </a:pPr>
            <a:endParaRPr kumimoji="1" lang="en-GB" dirty="0"/>
          </a:p>
        </p:txBody>
      </p:sp>
    </p:spTree>
    <p:extLst>
      <p:ext uri="{BB962C8B-B14F-4D97-AF65-F5344CB8AC3E}">
        <p14:creationId xmlns:p14="http://schemas.microsoft.com/office/powerpoint/2010/main" val="286197413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we report the results </a:t>
            </a:r>
            <a:endParaRPr lang="en-GB" dirty="0"/>
          </a:p>
        </p:txBody>
      </p:sp>
      <p:sp>
        <p:nvSpPr>
          <p:cNvPr id="4" name="Rectangle 3"/>
          <p:cNvSpPr/>
          <p:nvPr/>
        </p:nvSpPr>
        <p:spPr>
          <a:xfrm>
            <a:off x="1002890" y="1474839"/>
            <a:ext cx="10117394" cy="4401205"/>
          </a:xfrm>
          <a:prstGeom prst="rect">
            <a:avLst/>
          </a:prstGeom>
        </p:spPr>
        <p:txBody>
          <a:bodyPr wrap="square">
            <a:spAutoFit/>
          </a:bodyPr>
          <a:lstStyle/>
          <a:p>
            <a:r>
              <a:rPr lang="en-US" sz="2800" dirty="0"/>
              <a:t>At the end of the academic year, </a:t>
            </a:r>
            <a:r>
              <a:rPr lang="en-US" sz="2800" dirty="0" smtClean="0"/>
              <a:t> you </a:t>
            </a:r>
            <a:r>
              <a:rPr lang="en-US" sz="2800" dirty="0"/>
              <a:t>will receive a </a:t>
            </a:r>
            <a:r>
              <a:rPr lang="en-US" sz="2800" dirty="0" smtClean="0"/>
              <a:t>school report </a:t>
            </a:r>
            <a:r>
              <a:rPr lang="en-US" sz="2800" dirty="0"/>
              <a:t>with your child’s end of year outcomes. </a:t>
            </a:r>
            <a:endParaRPr lang="en-US" sz="2800" dirty="0" smtClean="0"/>
          </a:p>
          <a:p>
            <a:r>
              <a:rPr lang="en-US" sz="2800" dirty="0" smtClean="0"/>
              <a:t> </a:t>
            </a:r>
            <a:r>
              <a:rPr lang="en-US" sz="2800" dirty="0"/>
              <a:t>You will receive your child’s Teacher assessment judgement based on the interim assessment. </a:t>
            </a:r>
            <a:endParaRPr lang="en-US" sz="2800" dirty="0" smtClean="0"/>
          </a:p>
          <a:p>
            <a:endParaRPr lang="en-US" sz="2800" dirty="0"/>
          </a:p>
          <a:p>
            <a:r>
              <a:rPr lang="en-US" sz="2800" dirty="0" smtClean="0"/>
              <a:t>The </a:t>
            </a:r>
            <a:r>
              <a:rPr lang="en-US" sz="2800" dirty="0"/>
              <a:t>judgements are: </a:t>
            </a:r>
            <a:endParaRPr lang="en-US" sz="2800" dirty="0" smtClean="0"/>
          </a:p>
          <a:p>
            <a:pPr marL="342900" indent="-342900">
              <a:buFont typeface="+mj-lt"/>
              <a:buAutoNum type="arabicPeriod"/>
            </a:pPr>
            <a:r>
              <a:rPr lang="en-US" sz="2800" dirty="0" smtClean="0"/>
              <a:t>Working at pre key </a:t>
            </a:r>
            <a:r>
              <a:rPr lang="en-US" sz="2800" dirty="0" smtClean="0"/>
              <a:t>stage level </a:t>
            </a:r>
            <a:r>
              <a:rPr lang="en-US" sz="2800" dirty="0" smtClean="0"/>
              <a:t>(PRE)</a:t>
            </a:r>
          </a:p>
          <a:p>
            <a:pPr marL="342900" indent="-342900">
              <a:buFont typeface="+mj-lt"/>
              <a:buAutoNum type="arabicPeriod"/>
            </a:pPr>
            <a:r>
              <a:rPr lang="en-US" sz="2800" dirty="0" smtClean="0"/>
              <a:t>Working </a:t>
            </a:r>
            <a:r>
              <a:rPr lang="en-US" sz="2800" dirty="0"/>
              <a:t>towards the expected </a:t>
            </a:r>
            <a:r>
              <a:rPr lang="en-US" sz="2800" dirty="0" smtClean="0"/>
              <a:t>standard (WTS)</a:t>
            </a:r>
          </a:p>
          <a:p>
            <a:pPr marL="342900" indent="-342900">
              <a:buFont typeface="+mj-lt"/>
              <a:buAutoNum type="arabicPeriod"/>
            </a:pPr>
            <a:r>
              <a:rPr lang="en-US" sz="2800" dirty="0" smtClean="0"/>
              <a:t> </a:t>
            </a:r>
            <a:r>
              <a:rPr lang="en-US" sz="2800" dirty="0"/>
              <a:t>Working at the expected standard </a:t>
            </a:r>
            <a:r>
              <a:rPr lang="en-US" sz="2800" dirty="0" smtClean="0"/>
              <a:t>(EXS)</a:t>
            </a:r>
          </a:p>
          <a:p>
            <a:pPr marL="342900" indent="-342900">
              <a:buFont typeface="+mj-lt"/>
              <a:buAutoNum type="arabicPeriod"/>
            </a:pPr>
            <a:r>
              <a:rPr lang="en-US" sz="2800" dirty="0" smtClean="0"/>
              <a:t>Working </a:t>
            </a:r>
            <a:r>
              <a:rPr lang="en-US" sz="2800" dirty="0"/>
              <a:t>at greater </a:t>
            </a:r>
            <a:r>
              <a:rPr lang="en-US" sz="2800" dirty="0" smtClean="0"/>
              <a:t>depth (GDS)</a:t>
            </a:r>
            <a:endParaRPr lang="en-GB" sz="2800" dirty="0"/>
          </a:p>
        </p:txBody>
      </p:sp>
    </p:spTree>
    <p:extLst>
      <p:ext uri="{BB962C8B-B14F-4D97-AF65-F5344CB8AC3E}">
        <p14:creationId xmlns:p14="http://schemas.microsoft.com/office/powerpoint/2010/main" val="3979343163"/>
      </p:ext>
    </p:extLst>
  </p:cSld>
  <p:clrMapOvr>
    <a:masterClrMapping/>
  </p:clrMapOvr>
  <p:timing>
    <p:tnLst>
      <p:par>
        <p:cTn id="1" dur="indefinite" restart="never" nodeType="tmRoot"/>
      </p:par>
    </p:tnLst>
  </p:timing>
</p:sld>
</file>

<file path=ppt/theme/theme1.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Badge">
      <a:majorFont>
        <a:latin typeface="Impact" panose="020B0806030902050204"/>
        <a:ea typeface=""/>
        <a:cs typeface=""/>
      </a:majorFont>
      <a:minorFont>
        <a:latin typeface="Gill Sans MT" panose="020B0502020104020203"/>
        <a:ea typeface=""/>
        <a:cs typeface=""/>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Badge</Template>
  <TotalTime>844</TotalTime>
  <Words>917</Words>
  <Application>Microsoft Office PowerPoint</Application>
  <PresentationFormat>Widescreen</PresentationFormat>
  <Paragraphs>134</Paragraphs>
  <Slides>27</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ＭＳ Ｐゴシック</vt:lpstr>
      <vt:lpstr>Arial</vt:lpstr>
      <vt:lpstr>Calibri</vt:lpstr>
      <vt:lpstr>Comic Sans MS</vt:lpstr>
      <vt:lpstr>Gill Sans MT</vt:lpstr>
      <vt:lpstr>Impact</vt:lpstr>
      <vt:lpstr>Times New Roman</vt:lpstr>
      <vt:lpstr>Badge</vt:lpstr>
      <vt:lpstr>Parents Information  SATS 2024 </vt:lpstr>
      <vt:lpstr>Outline </vt:lpstr>
      <vt:lpstr>What are sats?</vt:lpstr>
      <vt:lpstr>Teacher Assessment </vt:lpstr>
      <vt:lpstr>TESTS AND TASKS </vt:lpstr>
      <vt:lpstr>Year 2 Expectations - Maths</vt:lpstr>
      <vt:lpstr>Year 2 Expectations - Maths</vt:lpstr>
      <vt:lpstr>Math Test</vt:lpstr>
      <vt:lpstr>What do the tests look like?</vt:lpstr>
      <vt:lpstr>PowerPoint Presentation</vt:lpstr>
      <vt:lpstr>What do the tests look like?</vt:lpstr>
      <vt:lpstr>PowerPoint Presentation</vt:lpstr>
      <vt:lpstr>PowerPoint Presentation</vt:lpstr>
      <vt:lpstr>Reading </vt:lpstr>
      <vt:lpstr>Reading Question types </vt:lpstr>
      <vt:lpstr>Year 2 Expectations - Reading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Help with reading </vt:lpstr>
      <vt:lpstr>Maths help </vt:lpstr>
      <vt:lpstr>Writing Expectations</vt:lpstr>
      <vt:lpstr>How we report the results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new year two national curriculum English tests</dc:title>
  <dc:creator>Microsoft Office User</dc:creator>
  <cp:lastModifiedBy>Adam Ward</cp:lastModifiedBy>
  <cp:revision>25</cp:revision>
  <dcterms:created xsi:type="dcterms:W3CDTF">2016-01-25T17:22:46Z</dcterms:created>
  <dcterms:modified xsi:type="dcterms:W3CDTF">2024-05-09T14:55:31Z</dcterms:modified>
</cp:coreProperties>
</file>