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1" r:id="rId4"/>
  </p:sldMasterIdLst>
  <p:sldIdLst>
    <p:sldId id="256" r:id="rId5"/>
    <p:sldId id="257" r:id="rId6"/>
    <p:sldId id="271" r:id="rId7"/>
    <p:sldId id="258" r:id="rId8"/>
    <p:sldId id="270" r:id="rId9"/>
    <p:sldId id="259" r:id="rId10"/>
    <p:sldId id="261" r:id="rId11"/>
    <p:sldId id="262" r:id="rId12"/>
    <p:sldId id="266" r:id="rId13"/>
    <p:sldId id="263" r:id="rId14"/>
    <p:sldId id="267" r:id="rId15"/>
    <p:sldId id="272" r:id="rId16"/>
    <p:sldId id="273" r:id="rId17"/>
    <p:sldId id="265"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897" autoAdjust="0"/>
    <p:restoredTop sz="97059"/>
  </p:normalViewPr>
  <p:slideViewPr>
    <p:cSldViewPr snapToGrid="0" snapToObjects="1">
      <p:cViewPr varScale="1">
        <p:scale>
          <a:sx n="87" d="100"/>
          <a:sy n="87" d="100"/>
        </p:scale>
        <p:origin x="89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y, Nicole" userId="53d4b2cd-1b5f-467e-a803-249721f283c5" providerId="ADAL" clId="{1ED7DD2B-30A9-4F6A-BE03-1DBD0107F582}"/>
    <pc:docChg chg="custSel modSld">
      <pc:chgData name="Key, Nicole" userId="53d4b2cd-1b5f-467e-a803-249721f283c5" providerId="ADAL" clId="{1ED7DD2B-30A9-4F6A-BE03-1DBD0107F582}" dt="2026-07-10T13:21:45.228" v="8" actId="20577"/>
      <pc:docMkLst>
        <pc:docMk/>
      </pc:docMkLst>
      <pc:sldChg chg="delSp mod">
        <pc:chgData name="Key, Nicole" userId="53d4b2cd-1b5f-467e-a803-249721f283c5" providerId="ADAL" clId="{1ED7DD2B-30A9-4F6A-BE03-1DBD0107F582}" dt="2026-07-10T13:21:18.769" v="0" actId="478"/>
        <pc:sldMkLst>
          <pc:docMk/>
          <pc:sldMk cId="101900580" sldId="257"/>
        </pc:sldMkLst>
        <pc:spChg chg="del">
          <ac:chgData name="Key, Nicole" userId="53d4b2cd-1b5f-467e-a803-249721f283c5" providerId="ADAL" clId="{1ED7DD2B-30A9-4F6A-BE03-1DBD0107F582}" dt="2026-07-10T13:21:18.769" v="0" actId="478"/>
          <ac:spMkLst>
            <pc:docMk/>
            <pc:sldMk cId="101900580" sldId="257"/>
            <ac:spMk id="9" creationId="{AB189392-D8C8-F44A-BAA5-54F04B9EACF2}"/>
          </ac:spMkLst>
        </pc:spChg>
      </pc:sldChg>
      <pc:sldChg chg="modSp mod">
        <pc:chgData name="Key, Nicole" userId="53d4b2cd-1b5f-467e-a803-249721f283c5" providerId="ADAL" clId="{1ED7DD2B-30A9-4F6A-BE03-1DBD0107F582}" dt="2026-07-10T13:21:45.228" v="8" actId="20577"/>
        <pc:sldMkLst>
          <pc:docMk/>
          <pc:sldMk cId="3476178846" sldId="263"/>
        </pc:sldMkLst>
        <pc:spChg chg="mod">
          <ac:chgData name="Key, Nicole" userId="53d4b2cd-1b5f-467e-a803-249721f283c5" providerId="ADAL" clId="{1ED7DD2B-30A9-4F6A-BE03-1DBD0107F582}" dt="2026-07-10T13:21:45.228" v="8" actId="20577"/>
          <ac:spMkLst>
            <pc:docMk/>
            <pc:sldMk cId="3476178846" sldId="263"/>
            <ac:spMk id="11" creationId="{4D77F76F-4F08-894B-90F6-B890F938D81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E9F2-7473-2345-AE30-DCDDC578C8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A247A66-8245-4242-9CD8-767E70CF9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724A10-14F3-F646-91F5-7D6C7934BA47}"/>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A6AB9238-09A4-1441-8ECC-9F57B8B4E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AC7CE-7544-F74C-B9E8-B9D31F226A2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42797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BF770-11D8-5C4C-9942-6715757EAA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2213A-00C4-6249-B451-10FF03CB1A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B63CFC-FBE0-7F4D-9D62-9F14F3C2309E}"/>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EE8E4310-8FC4-C147-8BB8-3ED792EE05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48BB0E-5C77-9440-B74B-0FFE6D4352B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82458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6AAF-6997-7B4D-9436-DC1DF77242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9322481-0B99-7C40-B101-74D3A79A58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9FE24-27DC-0B41-87FB-E1FD5FE06090}"/>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91FEB815-F1B2-F84F-9222-0E022DB866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9CE32F-019E-7B49-B58F-BB8047001B82}"/>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7095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AEC9-CFF8-A546-8F86-F8F55F8716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7B23EA-41BD-C040-8314-C88BEFED9B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8E9374-76B7-4B48-86DB-B8D8E521FE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26AEE1F-14A9-4840-BFF6-F73CDE1A4211}"/>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6" name="Footer Placeholder 5">
            <a:extLst>
              <a:ext uri="{FF2B5EF4-FFF2-40B4-BE49-F238E27FC236}">
                <a16:creationId xmlns:a16="http://schemas.microsoft.com/office/drawing/2014/main" id="{BA60F4B3-1F93-A345-B161-BA2DFDE70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66913-7023-CE4C-91B5-6FB3C7EEB27F}"/>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7610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9EC3D-366F-2D43-9C6C-859ABB9B37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C6EA00-432C-9847-ADB1-37A1AE1EE1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AB1C64-E46E-0A4B-90AA-F4731AC14A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8C9DF5-25AD-5E4E-9B9A-B9D0E87E7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6DA4B0-895C-AE4F-A323-B2B98BCD81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CEFF25-F3CC-364A-84F1-786ADE27F305}"/>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8" name="Footer Placeholder 7">
            <a:extLst>
              <a:ext uri="{FF2B5EF4-FFF2-40B4-BE49-F238E27FC236}">
                <a16:creationId xmlns:a16="http://schemas.microsoft.com/office/drawing/2014/main" id="{C2CA672F-87B4-8E48-A09D-EFEF747DFA6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202B1-A7E3-F340-8138-05B022CC5F4E}"/>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3843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7199-97CE-9D42-B14B-F648B0E5F3E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9DB6F6C-FD1B-9144-A974-335C9440CE82}"/>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4" name="Footer Placeholder 3">
            <a:extLst>
              <a:ext uri="{FF2B5EF4-FFF2-40B4-BE49-F238E27FC236}">
                <a16:creationId xmlns:a16="http://schemas.microsoft.com/office/drawing/2014/main" id="{670A134D-25BE-8A41-BD3E-000CAFDBA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B1388B-45E9-1F48-B72E-4B164BB0617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75731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87480-89DF-8647-8B54-E90D1ED35843}"/>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3" name="Footer Placeholder 2">
            <a:extLst>
              <a:ext uri="{FF2B5EF4-FFF2-40B4-BE49-F238E27FC236}">
                <a16:creationId xmlns:a16="http://schemas.microsoft.com/office/drawing/2014/main" id="{FCA42F3B-CE46-A74F-8BB1-0BB49EE54C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BDC562-D731-A947-8716-5336555D7C6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02251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9C03D-A4F9-D047-B20A-5F20B4CE3C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B1C0D2B-B930-5247-A964-9447AF5DB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532DFF2-ECE3-924D-BC65-6EE53AC82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C155C9-2568-3C49-944C-F4E06811BC65}"/>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6" name="Footer Placeholder 5">
            <a:extLst>
              <a:ext uri="{FF2B5EF4-FFF2-40B4-BE49-F238E27FC236}">
                <a16:creationId xmlns:a16="http://schemas.microsoft.com/office/drawing/2014/main" id="{0D716966-B43D-3547-89A9-A12558F00D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5ECACF-87F8-384E-BF65-D0416F0CA975}"/>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5264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E542-FDE9-A54C-BA42-E1D014CB9F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FE3A7B-FDF7-8D4C-ABA2-4C8BD06ACC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BD8121-1373-164F-8C27-26FEED41F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022DD-B0C6-7B45-8D35-C5617D49F3BA}"/>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6" name="Footer Placeholder 5">
            <a:extLst>
              <a:ext uri="{FF2B5EF4-FFF2-40B4-BE49-F238E27FC236}">
                <a16:creationId xmlns:a16="http://schemas.microsoft.com/office/drawing/2014/main" id="{0D36B6ED-0A4A-A748-AB4F-950D7FBD09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394073-1A28-634D-89D9-53857FCE12B6}"/>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57954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4F877-1F47-9A43-95E8-5114E03B8E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6BD51-2429-024A-8DE3-BB1578F461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4E321F-7698-0B4B-9A2F-BB4FF6B2DC7F}"/>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47726AE9-8299-9B4A-94B6-D2AE52E733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80F280-F110-3146-9814-1571DABACB3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6469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B7764-4CC2-184F-A97C-EAFF1DF78E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0761373-5F9A-B149-A297-6FCCB89BFA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987F4D-B63E-FF48-8B83-D4A7D71F9A73}"/>
              </a:ext>
            </a:extLst>
          </p:cNvPr>
          <p:cNvSpPr>
            <a:spLocks noGrp="1"/>
          </p:cNvSpPr>
          <p:nvPr>
            <p:ph type="dt" sz="half" idx="10"/>
          </p:nvPr>
        </p:nvSpPr>
        <p:spPr/>
        <p:txBody>
          <a:body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7CA5A8E2-29F1-7649-9F8E-87315ADBC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1DC45-050F-E841-8159-E5DD6D839670}"/>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25860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1BA75-41D2-A14D-9823-36145390E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E3AC3F-09F2-944A-A359-FC122C782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44F36E-B8BB-4749-AD30-C8AD0F414F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64A97-DFC5-9B44-B908-ED3A8276B7F6}" type="datetimeFigureOut">
              <a:rPr lang="en-US" smtClean="0"/>
              <a:t>9/10/2026</a:t>
            </a:fld>
            <a:endParaRPr lang="en-US"/>
          </a:p>
        </p:txBody>
      </p:sp>
      <p:sp>
        <p:nvSpPr>
          <p:cNvPr id="5" name="Footer Placeholder 4">
            <a:extLst>
              <a:ext uri="{FF2B5EF4-FFF2-40B4-BE49-F238E27FC236}">
                <a16:creationId xmlns:a16="http://schemas.microsoft.com/office/drawing/2014/main" id="{920A4C75-B1BA-764D-A0FE-1D5E1E5C54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2BCDC4-C4F0-424A-ADA6-9346CC899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BCDFF-15E4-164E-8378-4A8F60880C72}" type="slidenum">
              <a:rPr lang="en-US" smtClean="0"/>
              <a:t>‹#›</a:t>
            </a:fld>
            <a:endParaRPr lang="en-US"/>
          </a:p>
        </p:txBody>
      </p:sp>
    </p:spTree>
    <p:extLst>
      <p:ext uri="{BB962C8B-B14F-4D97-AF65-F5344CB8AC3E}">
        <p14:creationId xmlns:p14="http://schemas.microsoft.com/office/powerpoint/2010/main" val="2963038152"/>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C8F9A0-4FFB-6040-9E06-9775289C0062}"/>
              </a:ext>
            </a:extLst>
          </p:cNvPr>
          <p:cNvSpPr/>
          <p:nvPr/>
        </p:nvSpPr>
        <p:spPr>
          <a:xfrm>
            <a:off x="277091" y="295564"/>
            <a:ext cx="11610109" cy="6280727"/>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D32F0B6-FC0D-C249-AC88-A2220262ECE9}"/>
              </a:ext>
            </a:extLst>
          </p:cNvPr>
          <p:cNvSpPr txBox="1"/>
          <p:nvPr/>
        </p:nvSpPr>
        <p:spPr>
          <a:xfrm>
            <a:off x="3089436" y="2864073"/>
            <a:ext cx="6210354" cy="2123658"/>
          </a:xfrm>
          <a:prstGeom prst="rect">
            <a:avLst/>
          </a:prstGeom>
          <a:noFill/>
        </p:spPr>
        <p:txBody>
          <a:bodyPr wrap="none" rtlCol="0">
            <a:spAutoFit/>
          </a:bodyPr>
          <a:lstStyle/>
          <a:p>
            <a:pPr algn="ctr"/>
            <a:r>
              <a:rPr lang="en-US" sz="6600" b="1" dirty="0">
                <a:latin typeface="XCCW Joined 1a" panose="03050602040000000000" pitchFamily="66" charset="0"/>
              </a:rPr>
              <a:t>Welcome to </a:t>
            </a:r>
          </a:p>
          <a:p>
            <a:pPr algn="ctr"/>
            <a:r>
              <a:rPr lang="en-US" sz="6600" b="1" dirty="0">
                <a:latin typeface="XCCW Joined 1a" panose="03050602040000000000" pitchFamily="66" charset="0"/>
              </a:rPr>
              <a:t>Class </a:t>
            </a:r>
            <a:r>
              <a:rPr lang="en-US" sz="6600" b="1" dirty="0" smtClean="0">
                <a:latin typeface="XCCW Joined 1a" panose="03050602040000000000" pitchFamily="66" charset="0"/>
              </a:rPr>
              <a:t>8</a:t>
            </a:r>
            <a:endParaRPr lang="en-US" sz="6600" b="1" dirty="0">
              <a:latin typeface="XCCW Joined 1a" panose="03050602040000000000" pitchFamily="66" charset="0"/>
            </a:endParaRPr>
          </a:p>
        </p:txBody>
      </p:sp>
      <p:pic>
        <p:nvPicPr>
          <p:cNvPr id="15" name="Picture 14">
            <a:extLst>
              <a:ext uri="{FF2B5EF4-FFF2-40B4-BE49-F238E27FC236}">
                <a16:creationId xmlns:a16="http://schemas.microsoft.com/office/drawing/2014/main" id="{6D722F42-E2C8-63C2-A853-27C008474DD5}"/>
              </a:ext>
            </a:extLst>
          </p:cNvPr>
          <p:cNvPicPr>
            <a:picLocks noChangeAspect="1"/>
          </p:cNvPicPr>
          <p:nvPr/>
        </p:nvPicPr>
        <p:blipFill>
          <a:blip r:embed="rId2"/>
          <a:stretch>
            <a:fillRect/>
          </a:stretch>
        </p:blipFill>
        <p:spPr>
          <a:xfrm>
            <a:off x="4777801" y="645514"/>
            <a:ext cx="2636397" cy="1530144"/>
          </a:xfrm>
          <a:prstGeom prst="rect">
            <a:avLst/>
          </a:prstGeom>
        </p:spPr>
      </p:pic>
    </p:spTree>
    <p:extLst>
      <p:ext uri="{BB962C8B-B14F-4D97-AF65-F5344CB8AC3E}">
        <p14:creationId xmlns:p14="http://schemas.microsoft.com/office/powerpoint/2010/main" val="3348688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2644877" y="505933"/>
            <a:ext cx="5828840" cy="830997"/>
          </a:xfrm>
          <a:prstGeom prst="rect">
            <a:avLst/>
          </a:prstGeom>
          <a:noFill/>
        </p:spPr>
        <p:txBody>
          <a:bodyPr wrap="none" rtlCol="0">
            <a:spAutoFit/>
          </a:bodyPr>
          <a:lstStyle/>
          <a:p>
            <a:pPr algn="ctr"/>
            <a:r>
              <a:rPr lang="en-US" sz="4800" u="sng" dirty="0" smtClean="0">
                <a:latin typeface="XCCW Joined 1a" panose="03050602040000000000" pitchFamily="66" charset="0"/>
              </a:rPr>
              <a:t>Our class </a:t>
            </a:r>
            <a:r>
              <a:rPr lang="en-US" sz="4800" u="sng" dirty="0">
                <a:latin typeface="XCCW Joined 1a" panose="03050602040000000000" pitchFamily="66" charset="0"/>
              </a:rPr>
              <a:t>team</a:t>
            </a:r>
          </a:p>
        </p:txBody>
      </p:sp>
      <p:sp>
        <p:nvSpPr>
          <p:cNvPr id="5" name="Rectangle 4">
            <a:extLst>
              <a:ext uri="{FF2B5EF4-FFF2-40B4-BE49-F238E27FC236}">
                <a16:creationId xmlns:a16="http://schemas.microsoft.com/office/drawing/2014/main" id="{320B8D32-D9EC-3749-AFAC-61B4D01A382B}"/>
              </a:ext>
            </a:extLst>
          </p:cNvPr>
          <p:cNvSpPr/>
          <p:nvPr/>
        </p:nvSpPr>
        <p:spPr>
          <a:xfrm>
            <a:off x="1723618" y="2645447"/>
            <a:ext cx="3305582" cy="646331"/>
          </a:xfrm>
          <a:prstGeom prst="rect">
            <a:avLst/>
          </a:prstGeom>
        </p:spPr>
        <p:txBody>
          <a:bodyPr wrap="square">
            <a:spAutoFit/>
          </a:bodyPr>
          <a:lstStyle/>
          <a:p>
            <a:pPr lvl="0" algn="ctr"/>
            <a:r>
              <a:rPr lang="en-GB" sz="3600" b="1" dirty="0" smtClean="0">
                <a:latin typeface="XCCW Joined 1a" panose="03050602040000000000" pitchFamily="66" charset="0"/>
              </a:rPr>
              <a:t>Mr Ward</a:t>
            </a:r>
            <a:endParaRPr lang="en-GB" sz="3600" b="1" dirty="0">
              <a:latin typeface="XCCW Joined 1a" panose="03050602040000000000" pitchFamily="66" charset="0"/>
            </a:endParaRPr>
          </a:p>
        </p:txBody>
      </p:sp>
      <p:sp>
        <p:nvSpPr>
          <p:cNvPr id="8" name="Rectangle 7">
            <a:extLst>
              <a:ext uri="{FF2B5EF4-FFF2-40B4-BE49-F238E27FC236}">
                <a16:creationId xmlns:a16="http://schemas.microsoft.com/office/drawing/2014/main" id="{725B8489-30CD-694D-8C26-AF78824C73A7}"/>
              </a:ext>
            </a:extLst>
          </p:cNvPr>
          <p:cNvSpPr/>
          <p:nvPr/>
        </p:nvSpPr>
        <p:spPr>
          <a:xfrm>
            <a:off x="6727394" y="2368449"/>
            <a:ext cx="3171466" cy="1200329"/>
          </a:xfrm>
          <a:prstGeom prst="rect">
            <a:avLst/>
          </a:prstGeom>
        </p:spPr>
        <p:txBody>
          <a:bodyPr wrap="square">
            <a:spAutoFit/>
          </a:bodyPr>
          <a:lstStyle/>
          <a:p>
            <a:pPr lvl="0" algn="ctr"/>
            <a:r>
              <a:rPr lang="en-GB" sz="3600" b="1" dirty="0" smtClean="0">
                <a:latin typeface="XCCW Joined 1a" panose="03050602040000000000" pitchFamily="66" charset="0"/>
              </a:rPr>
              <a:t>Miss Aslam</a:t>
            </a:r>
            <a:endParaRPr lang="en-GB" sz="3600" b="1" dirty="0">
              <a:latin typeface="XCCW Joined 1a" panose="03050602040000000000" pitchFamily="66" charset="0"/>
            </a:endParaRPr>
          </a:p>
        </p:txBody>
      </p:sp>
      <p:pic>
        <p:nvPicPr>
          <p:cNvPr id="2" name="Picture 1">
            <a:extLst>
              <a:ext uri="{FF2B5EF4-FFF2-40B4-BE49-F238E27FC236}">
                <a16:creationId xmlns:a16="http://schemas.microsoft.com/office/drawing/2014/main" id="{C6462427-E8E6-6C06-97C9-4F2FE7E784E5}"/>
              </a:ext>
            </a:extLst>
          </p:cNvPr>
          <p:cNvPicPr>
            <a:picLocks noChangeAspect="1"/>
          </p:cNvPicPr>
          <p:nvPr/>
        </p:nvPicPr>
        <p:blipFill>
          <a:blip r:embed="rId2"/>
          <a:stretch>
            <a:fillRect/>
          </a:stretch>
        </p:blipFill>
        <p:spPr>
          <a:xfrm>
            <a:off x="9312945" y="420328"/>
            <a:ext cx="1983028" cy="1150934"/>
          </a:xfrm>
          <a:prstGeom prst="rect">
            <a:avLst/>
          </a:prstGeom>
        </p:spPr>
      </p:pic>
      <p:sp>
        <p:nvSpPr>
          <p:cNvPr id="7" name="Rectangle 6">
            <a:extLst>
              <a:ext uri="{FF2B5EF4-FFF2-40B4-BE49-F238E27FC236}">
                <a16:creationId xmlns:a16="http://schemas.microsoft.com/office/drawing/2014/main" id="{725B8489-30CD-694D-8C26-AF78824C73A7}"/>
              </a:ext>
            </a:extLst>
          </p:cNvPr>
          <p:cNvSpPr/>
          <p:nvPr/>
        </p:nvSpPr>
        <p:spPr>
          <a:xfrm>
            <a:off x="6727394" y="3765800"/>
            <a:ext cx="3171466" cy="1754326"/>
          </a:xfrm>
          <a:prstGeom prst="rect">
            <a:avLst/>
          </a:prstGeom>
        </p:spPr>
        <p:txBody>
          <a:bodyPr wrap="square">
            <a:spAutoFit/>
          </a:bodyPr>
          <a:lstStyle/>
          <a:p>
            <a:pPr lvl="0" algn="ctr"/>
            <a:r>
              <a:rPr lang="en-GB" sz="3600" b="1" dirty="0" smtClean="0">
                <a:latin typeface="XCCW Joined 1a" panose="03050602040000000000" pitchFamily="66" charset="0"/>
              </a:rPr>
              <a:t>Miss Simpson (Mon)</a:t>
            </a:r>
            <a:endParaRPr lang="en-GB" sz="3600" b="1" dirty="0">
              <a:latin typeface="XCCW Joined 1a" panose="03050602040000000000" pitchFamily="66" charset="0"/>
            </a:endParaRPr>
          </a:p>
        </p:txBody>
      </p:sp>
      <p:sp>
        <p:nvSpPr>
          <p:cNvPr id="9" name="Rectangle 8">
            <a:extLst>
              <a:ext uri="{FF2B5EF4-FFF2-40B4-BE49-F238E27FC236}">
                <a16:creationId xmlns:a16="http://schemas.microsoft.com/office/drawing/2014/main" id="{725B8489-30CD-694D-8C26-AF78824C73A7}"/>
              </a:ext>
            </a:extLst>
          </p:cNvPr>
          <p:cNvSpPr/>
          <p:nvPr/>
        </p:nvSpPr>
        <p:spPr>
          <a:xfrm>
            <a:off x="1790676" y="3979746"/>
            <a:ext cx="3171466" cy="1200329"/>
          </a:xfrm>
          <a:prstGeom prst="rect">
            <a:avLst/>
          </a:prstGeom>
        </p:spPr>
        <p:txBody>
          <a:bodyPr wrap="square">
            <a:spAutoFit/>
          </a:bodyPr>
          <a:lstStyle/>
          <a:p>
            <a:pPr lvl="0" algn="ctr"/>
            <a:r>
              <a:rPr lang="en-GB" sz="3600" b="1" dirty="0" smtClean="0">
                <a:latin typeface="XCCW Joined 1a" panose="03050602040000000000" pitchFamily="66" charset="0"/>
              </a:rPr>
              <a:t>Mrs Laiqat</a:t>
            </a:r>
            <a:endParaRPr lang="en-GB" sz="3600" b="1" dirty="0">
              <a:latin typeface="XCCW Joined 1a" panose="03050602040000000000" pitchFamily="66" charset="0"/>
            </a:endParaRPr>
          </a:p>
        </p:txBody>
      </p:sp>
    </p:spTree>
    <p:extLst>
      <p:ext uri="{BB962C8B-B14F-4D97-AF65-F5344CB8AC3E}">
        <p14:creationId xmlns:p14="http://schemas.microsoft.com/office/powerpoint/2010/main" val="101900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2013977" y="517915"/>
            <a:ext cx="6037230" cy="830997"/>
          </a:xfrm>
          <a:prstGeom prst="rect">
            <a:avLst/>
          </a:prstGeom>
          <a:noFill/>
        </p:spPr>
        <p:txBody>
          <a:bodyPr wrap="none" rtlCol="0">
            <a:spAutoFit/>
          </a:bodyPr>
          <a:lstStyle/>
          <a:p>
            <a:pPr algn="ctr"/>
            <a:r>
              <a:rPr lang="en-US" sz="4800" u="sng" dirty="0">
                <a:latin typeface="XCCW Joined 1a" panose="03050602040000000000" pitchFamily="66" charset="0"/>
              </a:rPr>
              <a:t>Our </a:t>
            </a:r>
            <a:r>
              <a:rPr lang="en-US" sz="4800" u="sng" dirty="0" smtClean="0">
                <a:latin typeface="XCCW Joined 1a" panose="03050602040000000000" pitchFamily="66" charset="0"/>
              </a:rPr>
              <a:t>school day</a:t>
            </a:r>
            <a:endParaRPr lang="en-US" sz="4800" u="sng" dirty="0">
              <a:latin typeface="XCCW Joined 1a" panose="03050602040000000000" pitchFamily="66" charset="0"/>
            </a:endParaRPr>
          </a:p>
        </p:txBody>
      </p:sp>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1187" y="1571262"/>
            <a:ext cx="3374418" cy="4776690"/>
          </a:xfrm>
          <a:prstGeom prst="rect">
            <a:avLst/>
          </a:prstGeom>
        </p:spPr>
      </p:pic>
      <p:sp>
        <p:nvSpPr>
          <p:cNvPr id="5" name="TextBox 4"/>
          <p:cNvSpPr txBox="1"/>
          <p:nvPr/>
        </p:nvSpPr>
        <p:spPr>
          <a:xfrm>
            <a:off x="764930" y="1454017"/>
            <a:ext cx="6075485" cy="4801314"/>
          </a:xfrm>
          <a:prstGeom prst="rect">
            <a:avLst/>
          </a:prstGeom>
          <a:noFill/>
        </p:spPr>
        <p:txBody>
          <a:bodyPr wrap="square" rtlCol="0">
            <a:spAutoFit/>
          </a:bodyPr>
          <a:lstStyle/>
          <a:p>
            <a:pPr marL="285750" lvl="0" indent="-285750">
              <a:buFont typeface="Arial" panose="020B0604020202020204" pitchFamily="34" charset="0"/>
              <a:buChar char="•"/>
            </a:pPr>
            <a:r>
              <a:rPr lang="en-GB" dirty="0">
                <a:latin typeface="SassoonPrimary" panose="020B0500000000000000" pitchFamily="34" charset="0"/>
              </a:rPr>
              <a:t>Classroom doors open for drop off at </a:t>
            </a:r>
            <a:r>
              <a:rPr lang="en-GB" b="1" dirty="0">
                <a:solidFill>
                  <a:schemeClr val="accent6"/>
                </a:solidFill>
                <a:latin typeface="SassoonPrimary" panose="020B0500000000000000" pitchFamily="34" charset="0"/>
              </a:rPr>
              <a:t>8.40am</a:t>
            </a:r>
            <a:r>
              <a:rPr lang="en-GB" dirty="0">
                <a:latin typeface="SassoonPrimary" panose="020B0500000000000000" pitchFamily="34" charset="0"/>
              </a:rPr>
              <a:t> and for pickup at </a:t>
            </a:r>
            <a:r>
              <a:rPr lang="en-GB" b="1" dirty="0">
                <a:solidFill>
                  <a:srgbClr val="FF0000"/>
                </a:solidFill>
                <a:latin typeface="SassoonPrimary" panose="020B0500000000000000" pitchFamily="34" charset="0"/>
              </a:rPr>
              <a:t>3.10pm</a:t>
            </a:r>
            <a:r>
              <a:rPr lang="en-GB" dirty="0">
                <a:solidFill>
                  <a:srgbClr val="FF0000"/>
                </a:solidFill>
                <a:latin typeface="SassoonPrimary" panose="020B0500000000000000" pitchFamily="34" charset="0"/>
              </a:rPr>
              <a:t> </a:t>
            </a:r>
          </a:p>
          <a:p>
            <a:pPr marL="285750" lvl="0" indent="-285750">
              <a:buFont typeface="Arial" panose="020B0604020202020204" pitchFamily="34" charset="0"/>
              <a:buChar char="•"/>
            </a:pPr>
            <a:endParaRPr lang="en-GB" dirty="0">
              <a:solidFill>
                <a:srgbClr val="FF0000"/>
              </a:solidFill>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Please ensure your child is dropped off and picked up promptly and you </a:t>
            </a:r>
            <a:r>
              <a:rPr lang="en-GB" dirty="0" smtClean="0">
                <a:latin typeface="SassoonPrimary" panose="020B0500000000000000" pitchFamily="34" charset="0"/>
              </a:rPr>
              <a:t>must </a:t>
            </a:r>
            <a:r>
              <a:rPr lang="en-GB" dirty="0">
                <a:latin typeface="SassoonPrimary" panose="020B0500000000000000" pitchFamily="34" charset="0"/>
              </a:rPr>
              <a:t>hand your child over to the classroom team.</a:t>
            </a:r>
          </a:p>
          <a:p>
            <a:pPr marL="285750" lvl="0" indent="-285750">
              <a:buFont typeface="Arial" panose="020B0604020202020204" pitchFamily="34" charset="0"/>
              <a:buChar char="•"/>
            </a:pPr>
            <a:endParaRPr lang="en-GB"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All children must be collected by an authorised adult on the class </a:t>
            </a:r>
            <a:r>
              <a:rPr lang="en-GB" dirty="0" smtClean="0">
                <a:latin typeface="SassoonPrimary" panose="020B0500000000000000" pitchFamily="34" charset="0"/>
              </a:rPr>
              <a:t>collection </a:t>
            </a:r>
            <a:r>
              <a:rPr lang="en-GB" dirty="0">
                <a:latin typeface="SassoonPrimary" panose="020B0500000000000000" pitchFamily="34" charset="0"/>
              </a:rPr>
              <a:t>sheet. (Please make sure you have handed in your </a:t>
            </a:r>
            <a:r>
              <a:rPr lang="en-GB" dirty="0" smtClean="0">
                <a:latin typeface="SassoonPrimary" panose="020B0500000000000000" pitchFamily="34" charset="0"/>
              </a:rPr>
              <a:t>contact sheets </a:t>
            </a:r>
            <a:r>
              <a:rPr lang="en-GB" dirty="0">
                <a:latin typeface="SassoonPrimary" panose="020B0500000000000000" pitchFamily="34" charset="0"/>
              </a:rPr>
              <a:t>so our details are up to date)</a:t>
            </a:r>
          </a:p>
          <a:p>
            <a:pPr marL="285750" lvl="0" indent="-285750">
              <a:buFont typeface="Arial" panose="020B0604020202020204" pitchFamily="34" charset="0"/>
              <a:buChar char="•"/>
            </a:pPr>
            <a:endParaRPr lang="en-GB"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 If another adult is going to collect your child please inform your class teacher.</a:t>
            </a:r>
          </a:p>
          <a:p>
            <a:pPr lvl="0"/>
            <a:r>
              <a:rPr lang="en-GB" dirty="0">
                <a:latin typeface="SassoonPrimary" panose="020B0500000000000000" pitchFamily="34" charset="0"/>
              </a:rPr>
              <a:t> </a:t>
            </a:r>
          </a:p>
          <a:p>
            <a:pPr marL="285750" lvl="0" indent="-285750">
              <a:buFont typeface="Arial" panose="020B0604020202020204" pitchFamily="34" charset="0"/>
              <a:buChar char="•"/>
            </a:pPr>
            <a:r>
              <a:rPr lang="en-GB" dirty="0">
                <a:latin typeface="SassoonPrimary" panose="020B0500000000000000" pitchFamily="34" charset="0"/>
              </a:rPr>
              <a:t>Please bring book bag and water bottle everyday.</a:t>
            </a:r>
          </a:p>
          <a:p>
            <a:endParaRPr lang="en-GB" dirty="0"/>
          </a:p>
        </p:txBody>
      </p:sp>
    </p:spTree>
    <p:extLst>
      <p:ext uri="{BB962C8B-B14F-4D97-AF65-F5344CB8AC3E}">
        <p14:creationId xmlns:p14="http://schemas.microsoft.com/office/powerpoint/2010/main" val="2693840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1400025" y="517915"/>
            <a:ext cx="7265130" cy="830997"/>
          </a:xfrm>
          <a:prstGeom prst="rect">
            <a:avLst/>
          </a:prstGeom>
          <a:noFill/>
        </p:spPr>
        <p:txBody>
          <a:bodyPr wrap="none" rtlCol="0">
            <a:spAutoFit/>
          </a:bodyPr>
          <a:lstStyle/>
          <a:p>
            <a:pPr algn="ctr"/>
            <a:r>
              <a:rPr lang="en-US" sz="4800" u="sng" dirty="0">
                <a:latin typeface="XCCW Joined 1a" panose="03050602040000000000" pitchFamily="66" charset="0"/>
              </a:rPr>
              <a:t>Our class timetable</a:t>
            </a:r>
          </a:p>
        </p:txBody>
      </p:sp>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2"/>
          <a:stretch>
            <a:fillRect/>
          </a:stretch>
        </p:blipFill>
        <p:spPr>
          <a:xfrm>
            <a:off x="9312945" y="420328"/>
            <a:ext cx="1983028" cy="1150934"/>
          </a:xfrm>
          <a:prstGeom prst="rect">
            <a:avLst/>
          </a:prstGeom>
        </p:spPr>
      </p:pic>
      <p:sp>
        <p:nvSpPr>
          <p:cNvPr id="7" name="TextBox 6">
            <a:extLst>
              <a:ext uri="{FF2B5EF4-FFF2-40B4-BE49-F238E27FC236}">
                <a16:creationId xmlns:a16="http://schemas.microsoft.com/office/drawing/2014/main" id="{618577D4-497A-B255-D626-F94753796A14}"/>
              </a:ext>
            </a:extLst>
          </p:cNvPr>
          <p:cNvSpPr txBox="1"/>
          <p:nvPr/>
        </p:nvSpPr>
        <p:spPr>
          <a:xfrm>
            <a:off x="620388" y="1565608"/>
            <a:ext cx="3758182" cy="4185761"/>
          </a:xfrm>
          <a:prstGeom prst="rect">
            <a:avLst/>
          </a:prstGeom>
          <a:noFill/>
        </p:spPr>
        <p:txBody>
          <a:bodyPr wrap="square">
            <a:spAutoFit/>
          </a:bodyPr>
          <a:lstStyle/>
          <a:p>
            <a:pPr marL="285750" lvl="0" indent="-285750">
              <a:buFont typeface="Arial" panose="020B0604020202020204" pitchFamily="34" charset="0"/>
              <a:buChar char="•"/>
            </a:pPr>
            <a:r>
              <a:rPr lang="en-GB" sz="1400" dirty="0">
                <a:latin typeface="SassoonPrimary" panose="020B0500000000000000" pitchFamily="34" charset="0"/>
              </a:rPr>
              <a:t>Assembly on a Monday morning and a Friday morning</a:t>
            </a:r>
          </a:p>
          <a:p>
            <a:pPr lvl="0"/>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Singing assembly on a Thursday afternoon</a:t>
            </a:r>
          </a:p>
          <a:p>
            <a:pPr lvl="0"/>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PE twice a </a:t>
            </a:r>
            <a:r>
              <a:rPr lang="en-GB" sz="1400" dirty="0" smtClean="0">
                <a:latin typeface="SassoonPrimary" panose="020B0500000000000000" pitchFamily="34" charset="0"/>
              </a:rPr>
              <a:t>week</a:t>
            </a:r>
          </a:p>
          <a:p>
            <a:pPr lvl="0"/>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Music once a week- delivered by Mrs Brunton</a:t>
            </a:r>
            <a:r>
              <a:rPr lang="en-GB" sz="1400" dirty="0" smtClean="0">
                <a:latin typeface="SassoonPrimary" panose="020B0500000000000000" pitchFamily="34" charset="0"/>
              </a:rPr>
              <a:t>,</a:t>
            </a:r>
            <a:br>
              <a:rPr lang="en-GB" sz="1400" dirty="0" smtClean="0">
                <a:latin typeface="SassoonPrimary" panose="020B0500000000000000" pitchFamily="34" charset="0"/>
              </a:rPr>
            </a:br>
            <a:r>
              <a:rPr lang="en-GB" sz="1400" dirty="0" smtClean="0">
                <a:latin typeface="SassoonPrimary" panose="020B0500000000000000" pitchFamily="34" charset="0"/>
              </a:rPr>
              <a:t> </a:t>
            </a:r>
            <a:r>
              <a:rPr lang="en-GB" sz="1400" dirty="0">
                <a:latin typeface="SassoonPrimary" panose="020B0500000000000000" pitchFamily="34" charset="0"/>
              </a:rPr>
              <a:t>our Music specialist 3 times a year</a:t>
            </a:r>
          </a:p>
          <a:p>
            <a:pPr lvl="0"/>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Computing session delivered by Mrs Hardacre, </a:t>
            </a:r>
            <a:r>
              <a:rPr lang="en-GB" sz="1400" dirty="0" smtClean="0">
                <a:latin typeface="SassoonPrimary" panose="020B0500000000000000" pitchFamily="34" charset="0"/>
              </a:rPr>
              <a:t/>
            </a:r>
            <a:br>
              <a:rPr lang="en-GB" sz="1400" dirty="0" smtClean="0">
                <a:latin typeface="SassoonPrimary" panose="020B0500000000000000" pitchFamily="34" charset="0"/>
              </a:rPr>
            </a:br>
            <a:r>
              <a:rPr lang="en-GB" sz="1400" dirty="0" smtClean="0">
                <a:latin typeface="SassoonPrimary" panose="020B0500000000000000" pitchFamily="34" charset="0"/>
              </a:rPr>
              <a:t>every </a:t>
            </a:r>
            <a:r>
              <a:rPr lang="en-GB" sz="1400" dirty="0">
                <a:latin typeface="SassoonPrimary" panose="020B0500000000000000" pitchFamily="34" charset="0"/>
              </a:rPr>
              <a:t>other week</a:t>
            </a:r>
          </a:p>
          <a:p>
            <a:pPr marL="285750" lvl="0" indent="-285750">
              <a:buFont typeface="Arial" panose="020B0604020202020204" pitchFamily="34" charset="0"/>
              <a:buChar char="•"/>
            </a:pPr>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Forest </a:t>
            </a:r>
            <a:r>
              <a:rPr lang="en-GB" sz="1400" dirty="0" smtClean="0">
                <a:latin typeface="SassoonPrimary" panose="020B0500000000000000" pitchFamily="34" charset="0"/>
              </a:rPr>
              <a:t>school</a:t>
            </a:r>
            <a:endParaRPr lang="en-GB" sz="1400" dirty="0">
              <a:latin typeface="SassoonPrimary" panose="020B0500000000000000" pitchFamily="34" charset="0"/>
            </a:endParaRPr>
          </a:p>
          <a:p>
            <a:pPr lvl="0"/>
            <a:endParaRPr lang="en-GB" sz="1400" dirty="0">
              <a:latin typeface="SassoonPrimary" panose="020B0500000000000000" pitchFamily="34" charset="0"/>
            </a:endParaRPr>
          </a:p>
          <a:p>
            <a:pPr marL="285750" lvl="0" indent="-285750">
              <a:buFont typeface="Arial" panose="020B0604020202020204" pitchFamily="34" charset="0"/>
              <a:buChar char="•"/>
            </a:pPr>
            <a:r>
              <a:rPr lang="en-GB" sz="1400" dirty="0">
                <a:latin typeface="SassoonPrimary" panose="020B0500000000000000" pitchFamily="34" charset="0"/>
              </a:rPr>
              <a:t>Golden time on a Friday afternoon!</a:t>
            </a:r>
          </a:p>
        </p:txBody>
      </p:sp>
      <p:pic>
        <p:nvPicPr>
          <p:cNvPr id="5" name="Picture 4"/>
          <p:cNvPicPr>
            <a:picLocks noChangeAspect="1"/>
          </p:cNvPicPr>
          <p:nvPr/>
        </p:nvPicPr>
        <p:blipFill>
          <a:blip r:embed="rId3"/>
          <a:stretch>
            <a:fillRect/>
          </a:stretch>
        </p:blipFill>
        <p:spPr>
          <a:xfrm>
            <a:off x="4460563" y="1825657"/>
            <a:ext cx="6954047" cy="3987268"/>
          </a:xfrm>
          <a:prstGeom prst="rect">
            <a:avLst/>
          </a:prstGeom>
        </p:spPr>
      </p:pic>
    </p:spTree>
    <p:extLst>
      <p:ext uri="{BB962C8B-B14F-4D97-AF65-F5344CB8AC3E}">
        <p14:creationId xmlns:p14="http://schemas.microsoft.com/office/powerpoint/2010/main" val="2531357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583" y="211546"/>
            <a:ext cx="9740956" cy="6491433"/>
          </a:xfrm>
          <a:prstGeom prst="rect">
            <a:avLst/>
          </a:prstGeom>
        </p:spPr>
      </p:pic>
    </p:spTree>
    <p:extLst>
      <p:ext uri="{BB962C8B-B14F-4D97-AF65-F5344CB8AC3E}">
        <p14:creationId xmlns:p14="http://schemas.microsoft.com/office/powerpoint/2010/main" val="1314987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613058" y="420328"/>
            <a:ext cx="2965877" cy="830997"/>
          </a:xfrm>
          <a:prstGeom prst="rect">
            <a:avLst/>
          </a:prstGeom>
          <a:noFill/>
        </p:spPr>
        <p:txBody>
          <a:bodyPr wrap="none" rtlCol="0">
            <a:spAutoFit/>
          </a:bodyPr>
          <a:lstStyle/>
          <a:p>
            <a:pPr algn="ctr"/>
            <a:r>
              <a:rPr lang="en-US" sz="4800" u="sng" dirty="0">
                <a:latin typeface="XCCW Joined 1a" panose="03050602040000000000" pitchFamily="66" charset="0"/>
              </a:rPr>
              <a:t>Phonics</a:t>
            </a:r>
          </a:p>
        </p:txBody>
      </p:sp>
      <p:sp>
        <p:nvSpPr>
          <p:cNvPr id="2" name="Rectangle 1">
            <a:extLst>
              <a:ext uri="{FF2B5EF4-FFF2-40B4-BE49-F238E27FC236}">
                <a16:creationId xmlns:a16="http://schemas.microsoft.com/office/drawing/2014/main" id="{4D70F7CC-F7EC-AD49-AEAE-F4E817C358A8}"/>
              </a:ext>
            </a:extLst>
          </p:cNvPr>
          <p:cNvSpPr/>
          <p:nvPr/>
        </p:nvSpPr>
        <p:spPr>
          <a:xfrm>
            <a:off x="715818" y="1693453"/>
            <a:ext cx="10732654" cy="4555093"/>
          </a:xfrm>
          <a:prstGeom prst="rect">
            <a:avLst/>
          </a:prstGeom>
        </p:spPr>
        <p:txBody>
          <a:bodyPr wrap="square">
            <a:spAutoFit/>
          </a:bodyPr>
          <a:lstStyle/>
          <a:p>
            <a:pPr algn="ctr"/>
            <a:r>
              <a:rPr lang="en-GB" b="1" dirty="0">
                <a:solidFill>
                  <a:srgbClr val="FF0000"/>
                </a:solidFill>
                <a:latin typeface="XCCW Joined 1a" panose="03050602040000000000" pitchFamily="66" charset="0"/>
              </a:rPr>
              <a:t>Phonics is a way of teaching children the skills of </a:t>
            </a:r>
            <a:r>
              <a:rPr lang="en-GB" b="1" u="sng" dirty="0">
                <a:solidFill>
                  <a:srgbClr val="FF0000"/>
                </a:solidFill>
                <a:latin typeface="XCCW Joined 1a" panose="03050602040000000000" pitchFamily="66" charset="0"/>
              </a:rPr>
              <a:t>reading</a:t>
            </a:r>
            <a:r>
              <a:rPr lang="en-GB" b="1" dirty="0">
                <a:solidFill>
                  <a:srgbClr val="FF0000"/>
                </a:solidFill>
                <a:latin typeface="XCCW Joined 1a" panose="03050602040000000000" pitchFamily="66" charset="0"/>
              </a:rPr>
              <a:t> and </a:t>
            </a:r>
            <a:r>
              <a:rPr lang="en-GB" b="1" u="sng" dirty="0">
                <a:solidFill>
                  <a:srgbClr val="FF0000"/>
                </a:solidFill>
                <a:latin typeface="XCCW Joined 1a" panose="03050602040000000000" pitchFamily="66" charset="0"/>
              </a:rPr>
              <a:t>writing</a:t>
            </a:r>
            <a:r>
              <a:rPr lang="en-GB" b="1" dirty="0">
                <a:solidFill>
                  <a:srgbClr val="FF0000"/>
                </a:solidFill>
                <a:latin typeface="XCCW Joined 1a" panose="03050602040000000000" pitchFamily="66" charset="0"/>
              </a:rPr>
              <a:t>. </a:t>
            </a:r>
          </a:p>
          <a:p>
            <a:pPr algn="ctr"/>
            <a:endParaRPr lang="en-GB" b="1" u="sng" dirty="0">
              <a:latin typeface="XCCW Joined 1a" panose="03050602040000000000" pitchFamily="66" charset="0"/>
            </a:endParaRPr>
          </a:p>
          <a:p>
            <a:pPr algn="ctr"/>
            <a:r>
              <a:rPr lang="en-GB" b="1" u="sng" dirty="0">
                <a:latin typeface="XCCW Joined 1a" panose="03050602040000000000" pitchFamily="66" charset="0"/>
              </a:rPr>
              <a:t>How we teach phonics in school </a:t>
            </a:r>
          </a:p>
          <a:p>
            <a:pPr algn="ctr"/>
            <a:endParaRPr lang="en-GB" b="1" u="sng" dirty="0">
              <a:latin typeface="XCCW Joined 1a" panose="03050602040000000000" pitchFamily="66" charset="0"/>
            </a:endParaRPr>
          </a:p>
          <a:p>
            <a:pPr marL="285750" indent="-285750">
              <a:buFont typeface="Arial" panose="020B0604020202020204" pitchFamily="34" charset="0"/>
              <a:buChar char="•"/>
            </a:pPr>
            <a:r>
              <a:rPr lang="en-GB" dirty="0">
                <a:latin typeface="XCCW Joined 1a" panose="03050602040000000000" pitchFamily="66" charset="0"/>
              </a:rPr>
              <a:t>Phonics is taught </a:t>
            </a:r>
            <a:r>
              <a:rPr lang="en-GB" b="1" dirty="0">
                <a:latin typeface="XCCW Joined 1a" panose="03050602040000000000" pitchFamily="66" charset="0"/>
              </a:rPr>
              <a:t>every day </a:t>
            </a:r>
            <a:r>
              <a:rPr lang="en-GB" dirty="0">
                <a:latin typeface="XCCW Joined 1a" panose="03050602040000000000" pitchFamily="66" charset="0"/>
              </a:rPr>
              <a:t>in a discreet 20 minute session. </a:t>
            </a:r>
          </a:p>
          <a:p>
            <a:pPr marL="285750" indent="-285750">
              <a:buFont typeface="Arial" panose="020B0604020202020204" pitchFamily="34" charset="0"/>
              <a:buChar char="•"/>
            </a:pPr>
            <a:endParaRPr lang="en-GB" dirty="0">
              <a:latin typeface="XCCW Joined 1a" panose="03050602040000000000" pitchFamily="66" charset="0"/>
            </a:endParaRPr>
          </a:p>
          <a:p>
            <a:pPr marL="285750" indent="-285750">
              <a:buFont typeface="Arial" panose="020B0604020202020204" pitchFamily="34" charset="0"/>
              <a:buChar char="•"/>
            </a:pPr>
            <a:r>
              <a:rPr lang="en-GB" dirty="0">
                <a:latin typeface="XCCW Joined 1a" panose="03050602040000000000" pitchFamily="66" charset="0"/>
              </a:rPr>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dirty="0">
              <a:latin typeface="XCCW Joined 1a" panose="03050602040000000000" pitchFamily="66" charset="0"/>
            </a:endParaRPr>
          </a:p>
          <a:p>
            <a:pPr marL="285750" indent="-285750">
              <a:buFont typeface="Arial" panose="020B0604020202020204" pitchFamily="34" charset="0"/>
              <a:buChar char="•"/>
            </a:pPr>
            <a:r>
              <a:rPr lang="en-GB" dirty="0">
                <a:latin typeface="XCCW Joined 1a" panose="03050602040000000000" pitchFamily="66" charset="0"/>
              </a:rPr>
              <a:t>Phonics is differentiated in class and children are grouped based on their phonics needs. </a:t>
            </a:r>
          </a:p>
          <a:p>
            <a:pPr marL="285750" indent="-285750">
              <a:buFont typeface="Arial" panose="020B0604020202020204" pitchFamily="34" charset="0"/>
              <a:buChar char="•"/>
            </a:pPr>
            <a:endParaRPr lang="en-GB" dirty="0">
              <a:latin typeface="XCCW Joined 1a" panose="03050602040000000000" pitchFamily="66" charset="0"/>
            </a:endParaRPr>
          </a:p>
          <a:p>
            <a:pPr marL="285750" indent="-285750">
              <a:buFont typeface="Arial" panose="020B0604020202020204" pitchFamily="34" charset="0"/>
              <a:buChar char="•"/>
            </a:pPr>
            <a:r>
              <a:rPr lang="en-GB" dirty="0">
                <a:latin typeface="XCCW Joined 1a" panose="03050602040000000000" pitchFamily="66" charset="0"/>
              </a:rPr>
              <a:t>Phonics is reinforced throughout all lessons and learning to embed the skills and knowledge taught.</a:t>
            </a:r>
          </a:p>
          <a:p>
            <a:endParaRPr lang="en-GB" sz="2000" dirty="0">
              <a:latin typeface="XCCW Joined 1a" panose="03050602040000000000" pitchFamily="66" charset="0"/>
            </a:endParaRPr>
          </a:p>
        </p:txBody>
      </p:sp>
      <p:pic>
        <p:nvPicPr>
          <p:cNvPr id="3" name="Picture 2">
            <a:extLst>
              <a:ext uri="{FF2B5EF4-FFF2-40B4-BE49-F238E27FC236}">
                <a16:creationId xmlns:a16="http://schemas.microsoft.com/office/drawing/2014/main" id="{0DAB7910-895A-8BB5-BA64-BD714176AB02}"/>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4115884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572984" y="420328"/>
            <a:ext cx="3046027" cy="830997"/>
          </a:xfrm>
          <a:prstGeom prst="rect">
            <a:avLst/>
          </a:prstGeom>
          <a:noFill/>
        </p:spPr>
        <p:txBody>
          <a:bodyPr wrap="none" rtlCol="0">
            <a:spAutoFit/>
          </a:bodyPr>
          <a:lstStyle/>
          <a:p>
            <a:pPr algn="ctr"/>
            <a:r>
              <a:rPr lang="en-US" sz="4800" u="sng" dirty="0">
                <a:latin typeface="XCCW Joined 1a" panose="03050602040000000000" pitchFamily="66" charset="0"/>
              </a:rPr>
              <a:t>Reading</a:t>
            </a:r>
          </a:p>
        </p:txBody>
      </p:sp>
      <p:sp>
        <p:nvSpPr>
          <p:cNvPr id="5" name="Rectangle 4">
            <a:extLst>
              <a:ext uri="{FF2B5EF4-FFF2-40B4-BE49-F238E27FC236}">
                <a16:creationId xmlns:a16="http://schemas.microsoft.com/office/drawing/2014/main" id="{5F8D561E-E072-1444-ADFF-7ABD5F13277E}"/>
              </a:ext>
            </a:extLst>
          </p:cNvPr>
          <p:cNvSpPr/>
          <p:nvPr/>
        </p:nvSpPr>
        <p:spPr>
          <a:xfrm>
            <a:off x="873811" y="1648513"/>
            <a:ext cx="10324407" cy="4862870"/>
          </a:xfrm>
          <a:prstGeom prst="rect">
            <a:avLst/>
          </a:prstGeom>
        </p:spPr>
        <p:txBody>
          <a:bodyPr wrap="square">
            <a:spAutoFit/>
          </a:bodyPr>
          <a:lstStyle/>
          <a:p>
            <a:pPr lvl="0" algn="ctr"/>
            <a:r>
              <a:rPr lang="en-GB" dirty="0">
                <a:latin typeface="XCCW Joined 1a" panose="03050602040000000000" pitchFamily="66" charset="0"/>
              </a:rPr>
              <a:t>Children will be provided with a reading book that matches their phonics level. Throughout the week, your child’s reading will be listened to in school, so they will need to bring their book and reading record everyday. </a:t>
            </a: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b="1"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sz="2000" dirty="0"/>
          </a:p>
          <a:p>
            <a:pPr lvl="0" algn="ctr"/>
            <a:endParaRPr lang="en-GB" sz="2000" dirty="0"/>
          </a:p>
          <a:p>
            <a:pPr lvl="0" algn="ctr"/>
            <a:r>
              <a:rPr lang="en-GB" dirty="0">
                <a:latin typeface="XCCW Joined 1a" panose="03050602040000000000" pitchFamily="66" charset="0"/>
              </a:rPr>
              <a:t>It is incredibly important that you listen to your child read </a:t>
            </a:r>
            <a:r>
              <a:rPr lang="en-GB" b="1" dirty="0">
                <a:latin typeface="XCCW Joined 1a" panose="03050602040000000000" pitchFamily="66" charset="0"/>
              </a:rPr>
              <a:t>every night </a:t>
            </a:r>
            <a:r>
              <a:rPr lang="en-GB" dirty="0">
                <a:latin typeface="XCCW Joined 1a" panose="03050602040000000000" pitchFamily="66" charset="0"/>
              </a:rPr>
              <a:t>to help develop their reading ability. Please write </a:t>
            </a:r>
            <a:r>
              <a:rPr lang="en-GB" b="1" dirty="0">
                <a:latin typeface="XCCW Joined 1a" panose="03050602040000000000" pitchFamily="66" charset="0"/>
              </a:rPr>
              <a:t>what page </a:t>
            </a:r>
            <a:r>
              <a:rPr lang="en-GB" dirty="0">
                <a:latin typeface="XCCW Joined 1a" panose="03050602040000000000" pitchFamily="66" charset="0"/>
              </a:rPr>
              <a:t>your child has read up to or if they have </a:t>
            </a:r>
            <a:r>
              <a:rPr lang="en-GB" b="1" dirty="0">
                <a:latin typeface="XCCW Joined 1a" panose="03050602040000000000" pitchFamily="66" charset="0"/>
              </a:rPr>
              <a:t>read all </a:t>
            </a:r>
            <a:r>
              <a:rPr lang="en-GB" dirty="0">
                <a:latin typeface="XCCW Joined 1a" panose="03050602040000000000" pitchFamily="66" charset="0"/>
              </a:rPr>
              <a:t>their book.</a:t>
            </a:r>
          </a:p>
        </p:txBody>
      </p:sp>
      <p:sp>
        <p:nvSpPr>
          <p:cNvPr id="10" name="TextBox 9">
            <a:extLst>
              <a:ext uri="{FF2B5EF4-FFF2-40B4-BE49-F238E27FC236}">
                <a16:creationId xmlns:a16="http://schemas.microsoft.com/office/drawing/2014/main" id="{69297EE6-F5E4-284A-ABEF-B38AFC8A9441}"/>
              </a:ext>
            </a:extLst>
          </p:cNvPr>
          <p:cNvSpPr txBox="1"/>
          <p:nvPr/>
        </p:nvSpPr>
        <p:spPr>
          <a:xfrm>
            <a:off x="5604363" y="3295773"/>
            <a:ext cx="3288625" cy="1569660"/>
          </a:xfrm>
          <a:prstGeom prst="rect">
            <a:avLst/>
          </a:prstGeom>
          <a:noFill/>
        </p:spPr>
        <p:txBody>
          <a:bodyPr wrap="square" rtlCol="0">
            <a:spAutoFit/>
          </a:bodyPr>
          <a:lstStyle/>
          <a:p>
            <a:r>
              <a:rPr lang="en-GB" sz="1600" dirty="0">
                <a:latin typeface="XCCW Joined 1a" panose="03050602040000000000" pitchFamily="66" charset="0"/>
              </a:rPr>
              <a:t>Please sign your child’s reading record after you have listened to them read and we will </a:t>
            </a:r>
            <a:r>
              <a:rPr lang="en-GB" sz="1600" b="1" dirty="0">
                <a:latin typeface="XCCW Joined 1a" panose="03050602040000000000" pitchFamily="66" charset="0"/>
              </a:rPr>
              <a:t>change</a:t>
            </a:r>
            <a:r>
              <a:rPr lang="en-GB" sz="1600" dirty="0">
                <a:latin typeface="XCCW Joined 1a" panose="03050602040000000000" pitchFamily="66" charset="0"/>
              </a:rPr>
              <a:t> their </a:t>
            </a:r>
            <a:r>
              <a:rPr lang="en-GB" sz="1600" b="1" dirty="0">
                <a:latin typeface="XCCW Joined 1a" panose="03050602040000000000" pitchFamily="66" charset="0"/>
              </a:rPr>
              <a:t>book</a:t>
            </a:r>
            <a:r>
              <a:rPr lang="en-GB" sz="1600" dirty="0">
                <a:latin typeface="XCCW Joined 1a" panose="03050602040000000000" pitchFamily="66" charset="0"/>
              </a:rPr>
              <a:t> on a </a:t>
            </a:r>
            <a:r>
              <a:rPr lang="en-GB" sz="1600" b="1" dirty="0">
                <a:latin typeface="XCCW Joined 1a" panose="03050602040000000000" pitchFamily="66" charset="0"/>
              </a:rPr>
              <a:t>Monday</a:t>
            </a:r>
            <a:r>
              <a:rPr lang="en-GB" sz="1600" dirty="0">
                <a:latin typeface="XCCW Joined 1a" panose="03050602040000000000" pitchFamily="66" charset="0"/>
              </a:rPr>
              <a:t>, </a:t>
            </a:r>
            <a:r>
              <a:rPr lang="en-GB" sz="1600" b="1" dirty="0">
                <a:latin typeface="XCCW Joined 1a" panose="03050602040000000000" pitchFamily="66" charset="0"/>
              </a:rPr>
              <a:t>Wednesday</a:t>
            </a:r>
            <a:r>
              <a:rPr lang="en-GB" sz="1600" dirty="0">
                <a:latin typeface="XCCW Joined 1a" panose="03050602040000000000" pitchFamily="66" charset="0"/>
              </a:rPr>
              <a:t> and </a:t>
            </a:r>
            <a:r>
              <a:rPr lang="en-GB" sz="1600" b="1" dirty="0">
                <a:latin typeface="XCCW Joined 1a" panose="03050602040000000000" pitchFamily="66" charset="0"/>
              </a:rPr>
              <a:t>Friday</a:t>
            </a:r>
            <a:r>
              <a:rPr lang="en-GB" sz="1600" dirty="0">
                <a:latin typeface="XCCW Joined 1a" panose="03050602040000000000" pitchFamily="66" charset="0"/>
              </a:rPr>
              <a:t>.</a:t>
            </a:r>
          </a:p>
        </p:txBody>
      </p:sp>
      <p:pic>
        <p:nvPicPr>
          <p:cNvPr id="2" name="Picture 1">
            <a:extLst>
              <a:ext uri="{FF2B5EF4-FFF2-40B4-BE49-F238E27FC236}">
                <a16:creationId xmlns:a16="http://schemas.microsoft.com/office/drawing/2014/main" id="{22EDE925-FCAC-E453-3C68-DC765F0F978F}"/>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9" name="Picture 8">
            <a:extLst>
              <a:ext uri="{FF2B5EF4-FFF2-40B4-BE49-F238E27FC236}">
                <a16:creationId xmlns:a16="http://schemas.microsoft.com/office/drawing/2014/main" id="{5084B7D9-07C6-1B4F-0522-773D611FF9CF}"/>
              </a:ext>
            </a:extLst>
          </p:cNvPr>
          <p:cNvPicPr>
            <a:picLocks noChangeAspect="1"/>
          </p:cNvPicPr>
          <p:nvPr/>
        </p:nvPicPr>
        <p:blipFill>
          <a:blip r:embed="rId3"/>
          <a:stretch>
            <a:fillRect/>
          </a:stretch>
        </p:blipFill>
        <p:spPr>
          <a:xfrm>
            <a:off x="3500123" y="2791658"/>
            <a:ext cx="1830319" cy="2417829"/>
          </a:xfrm>
          <a:prstGeom prst="rect">
            <a:avLst/>
          </a:prstGeom>
        </p:spPr>
      </p:pic>
    </p:spTree>
    <p:extLst>
      <p:ext uri="{BB962C8B-B14F-4D97-AF65-F5344CB8AC3E}">
        <p14:creationId xmlns:p14="http://schemas.microsoft.com/office/powerpoint/2010/main" val="804600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397984" y="420328"/>
            <a:ext cx="5396029" cy="830997"/>
          </a:xfrm>
          <a:prstGeom prst="rect">
            <a:avLst/>
          </a:prstGeom>
          <a:noFill/>
        </p:spPr>
        <p:txBody>
          <a:bodyPr wrap="none" rtlCol="0">
            <a:spAutoFit/>
          </a:bodyPr>
          <a:lstStyle/>
          <a:p>
            <a:pPr algn="ctr"/>
            <a:r>
              <a:rPr lang="en-US" sz="4800" u="sng" dirty="0">
                <a:latin typeface="XCCW Joined 1a" panose="03050602040000000000" pitchFamily="66" charset="0"/>
              </a:rPr>
              <a:t>Home learning</a:t>
            </a:r>
          </a:p>
        </p:txBody>
      </p:sp>
      <p:sp>
        <p:nvSpPr>
          <p:cNvPr id="5" name="Rectangle 4">
            <a:extLst>
              <a:ext uri="{FF2B5EF4-FFF2-40B4-BE49-F238E27FC236}">
                <a16:creationId xmlns:a16="http://schemas.microsoft.com/office/drawing/2014/main" id="{11C20D01-A4A1-6D44-9341-16E65B9B03BB}"/>
              </a:ext>
            </a:extLst>
          </p:cNvPr>
          <p:cNvSpPr/>
          <p:nvPr/>
        </p:nvSpPr>
        <p:spPr>
          <a:xfrm>
            <a:off x="933794" y="1180494"/>
            <a:ext cx="10324407" cy="5601533"/>
          </a:xfrm>
          <a:prstGeom prst="rect">
            <a:avLst/>
          </a:prstGeom>
        </p:spPr>
        <p:txBody>
          <a:bodyPr wrap="square">
            <a:spAutoFit/>
          </a:bodyPr>
          <a:lstStyle/>
          <a:p>
            <a:pPr lvl="0" algn="ctr"/>
            <a:r>
              <a:rPr lang="en-GB" dirty="0">
                <a:latin typeface="XCCW Joined 1a" panose="03050602040000000000" pitchFamily="66" charset="0"/>
              </a:rPr>
              <a:t>Your child will receive home learning each week. This will be </a:t>
            </a:r>
            <a:r>
              <a:rPr lang="en-GB" b="1" dirty="0">
                <a:latin typeface="XCCW Joined 1a" panose="03050602040000000000" pitchFamily="66" charset="0"/>
              </a:rPr>
              <a:t>sent home</a:t>
            </a:r>
            <a:r>
              <a:rPr lang="en-GB" dirty="0">
                <a:latin typeface="XCCW Joined 1a" panose="03050602040000000000" pitchFamily="66" charset="0"/>
              </a:rPr>
              <a:t> on a </a:t>
            </a:r>
            <a:r>
              <a:rPr lang="en-GB" b="1" dirty="0">
                <a:latin typeface="XCCW Joined 1a" panose="03050602040000000000" pitchFamily="66" charset="0"/>
              </a:rPr>
              <a:t>Wednesday</a:t>
            </a:r>
            <a:r>
              <a:rPr lang="en-GB" dirty="0">
                <a:latin typeface="XCCW Joined 1a" panose="03050602040000000000" pitchFamily="66" charset="0"/>
              </a:rPr>
              <a:t> and is expected to be </a:t>
            </a:r>
            <a:r>
              <a:rPr lang="en-GB" b="1" dirty="0">
                <a:latin typeface="XCCW Joined 1a" panose="03050602040000000000" pitchFamily="66" charset="0"/>
              </a:rPr>
              <a:t>completed and returned</a:t>
            </a:r>
            <a:r>
              <a:rPr lang="en-GB" dirty="0">
                <a:latin typeface="XCCW Joined 1a" panose="03050602040000000000" pitchFamily="66" charset="0"/>
              </a:rPr>
              <a:t> on the </a:t>
            </a:r>
            <a:r>
              <a:rPr lang="en-GB" b="1" dirty="0">
                <a:latin typeface="XCCW Joined 1a" panose="03050602040000000000" pitchFamily="66" charset="0"/>
              </a:rPr>
              <a:t>following Monday</a:t>
            </a:r>
            <a:r>
              <a:rPr lang="en-GB" dirty="0">
                <a:latin typeface="XCCW Joined 1a" panose="03050602040000000000" pitchFamily="66" charset="0"/>
              </a:rPr>
              <a:t>.</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r>
              <a:rPr lang="en-GB" sz="1600" dirty="0">
                <a:latin typeface="XCCW Joined 1a" panose="03050602040000000000" pitchFamily="66" charset="0"/>
              </a:rPr>
              <a:t>This learning will consist of an English and maths activity. If you have any questions regarding your child’s home learning, then please do not hesitate to ask.</a:t>
            </a:r>
          </a:p>
        </p:txBody>
      </p:sp>
      <p:pic>
        <p:nvPicPr>
          <p:cNvPr id="3" name="Picture 2">
            <a:extLst>
              <a:ext uri="{FF2B5EF4-FFF2-40B4-BE49-F238E27FC236}">
                <a16:creationId xmlns:a16="http://schemas.microsoft.com/office/drawing/2014/main" id="{C84028B5-6298-F168-B4E5-29282A0A4299}"/>
              </a:ext>
            </a:extLst>
          </p:cNvPr>
          <p:cNvPicPr>
            <a:picLocks noChangeAspect="1"/>
          </p:cNvPicPr>
          <p:nvPr/>
        </p:nvPicPr>
        <p:blipFill>
          <a:blip r:embed="rId2"/>
          <a:stretch>
            <a:fillRect/>
          </a:stretch>
        </p:blipFill>
        <p:spPr>
          <a:xfrm>
            <a:off x="6503547" y="2301767"/>
            <a:ext cx="3051665" cy="3208282"/>
          </a:xfrm>
          <a:prstGeom prst="rect">
            <a:avLst/>
          </a:prstGeom>
          <a:ln w="38100">
            <a:solidFill>
              <a:schemeClr val="tx1"/>
            </a:solidFill>
          </a:ln>
        </p:spPr>
      </p:pic>
      <p:pic>
        <p:nvPicPr>
          <p:cNvPr id="9" name="Picture 8">
            <a:extLst>
              <a:ext uri="{FF2B5EF4-FFF2-40B4-BE49-F238E27FC236}">
                <a16:creationId xmlns:a16="http://schemas.microsoft.com/office/drawing/2014/main" id="{5E531D74-9D2B-E9C0-2C00-3B64E90E7025}"/>
              </a:ext>
            </a:extLst>
          </p:cNvPr>
          <p:cNvPicPr>
            <a:picLocks noChangeAspect="1"/>
          </p:cNvPicPr>
          <p:nvPr/>
        </p:nvPicPr>
        <p:blipFill>
          <a:blip r:embed="rId3"/>
          <a:stretch>
            <a:fillRect/>
          </a:stretch>
        </p:blipFill>
        <p:spPr>
          <a:xfrm>
            <a:off x="2416251" y="2301767"/>
            <a:ext cx="2892961" cy="3208282"/>
          </a:xfrm>
          <a:prstGeom prst="rect">
            <a:avLst/>
          </a:prstGeom>
          <a:ln w="38100">
            <a:solidFill>
              <a:schemeClr val="tx1"/>
            </a:solidFill>
          </a:ln>
        </p:spPr>
      </p:pic>
    </p:spTree>
    <p:extLst>
      <p:ext uri="{BB962C8B-B14F-4D97-AF65-F5344CB8AC3E}">
        <p14:creationId xmlns:p14="http://schemas.microsoft.com/office/powerpoint/2010/main" val="1344662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1988950" y="420328"/>
            <a:ext cx="8214107" cy="1446550"/>
          </a:xfrm>
          <a:prstGeom prst="rect">
            <a:avLst/>
          </a:prstGeom>
          <a:noFill/>
        </p:spPr>
        <p:txBody>
          <a:bodyPr wrap="none" rtlCol="0">
            <a:spAutoFit/>
          </a:bodyPr>
          <a:lstStyle/>
          <a:p>
            <a:pPr algn="ctr"/>
            <a:r>
              <a:rPr lang="en-US" sz="4400" u="sng" dirty="0">
                <a:latin typeface="XCCW Joined 1a" panose="03050602040000000000" pitchFamily="66" charset="0"/>
              </a:rPr>
              <a:t>Knowledge </a:t>
            </a:r>
            <a:r>
              <a:rPr lang="en-US" sz="4400" u="sng" dirty="0" smtClean="0">
                <a:latin typeface="XCCW Joined 1a" panose="03050602040000000000" pitchFamily="66" charset="0"/>
              </a:rPr>
              <a:t>Hands and </a:t>
            </a:r>
            <a:br>
              <a:rPr lang="en-US" sz="4400" u="sng" dirty="0" smtClean="0">
                <a:latin typeface="XCCW Joined 1a" panose="03050602040000000000" pitchFamily="66" charset="0"/>
              </a:rPr>
            </a:br>
            <a:r>
              <a:rPr lang="en-US" sz="4400" u="sng" dirty="0" smtClean="0">
                <a:latin typeface="XCCW Joined 1a" panose="03050602040000000000" pitchFamily="66" charset="0"/>
              </a:rPr>
              <a:t>Vocabulary mats.</a:t>
            </a:r>
            <a:endParaRPr lang="en-US" sz="4400" u="sng" dirty="0">
              <a:latin typeface="XCCW Joined 1a" panose="03050602040000000000" pitchFamily="66" charset="0"/>
            </a:endParaRPr>
          </a:p>
        </p:txBody>
      </p:sp>
      <p:pic>
        <p:nvPicPr>
          <p:cNvPr id="3" name="Picture 2"/>
          <p:cNvPicPr>
            <a:picLocks noChangeAspect="1"/>
          </p:cNvPicPr>
          <p:nvPr/>
        </p:nvPicPr>
        <p:blipFill>
          <a:blip r:embed="rId2"/>
          <a:stretch>
            <a:fillRect/>
          </a:stretch>
        </p:blipFill>
        <p:spPr>
          <a:xfrm>
            <a:off x="7798776" y="3435927"/>
            <a:ext cx="3552774" cy="2804454"/>
          </a:xfrm>
          <a:prstGeom prst="rect">
            <a:avLst/>
          </a:prstGeom>
        </p:spPr>
      </p:pic>
      <p:sp>
        <p:nvSpPr>
          <p:cNvPr id="8" name="Rectangle 7"/>
          <p:cNvSpPr/>
          <p:nvPr/>
        </p:nvSpPr>
        <p:spPr>
          <a:xfrm>
            <a:off x="858716" y="1991642"/>
            <a:ext cx="10747130" cy="1200329"/>
          </a:xfrm>
          <a:prstGeom prst="rect">
            <a:avLst/>
          </a:prstGeom>
        </p:spPr>
        <p:txBody>
          <a:bodyPr wrap="square">
            <a:spAutoFit/>
          </a:bodyPr>
          <a:lstStyle/>
          <a:p>
            <a:pPr algn="ctr"/>
            <a:r>
              <a:rPr lang="en-GB" dirty="0">
                <a:latin typeface="SassoonPrimary" panose="020B0500000000000000" pitchFamily="34" charset="0"/>
              </a:rPr>
              <a:t>Each half term your child will bring home a </a:t>
            </a:r>
            <a:r>
              <a:rPr lang="en-GB" b="1" u="sng" dirty="0">
                <a:solidFill>
                  <a:schemeClr val="accent6"/>
                </a:solidFill>
                <a:latin typeface="SassoonPrimary" panose="020B0500000000000000" pitchFamily="34" charset="0"/>
              </a:rPr>
              <a:t>vocabulary mat </a:t>
            </a:r>
            <a:r>
              <a:rPr lang="en-GB" dirty="0">
                <a:latin typeface="SassoonPrimary" panose="020B0500000000000000" pitchFamily="34" charset="0"/>
              </a:rPr>
              <a:t>and </a:t>
            </a:r>
            <a:r>
              <a:rPr lang="en-GB" b="1" u="sng" dirty="0">
                <a:solidFill>
                  <a:schemeClr val="accent6"/>
                </a:solidFill>
                <a:latin typeface="SassoonPrimary" panose="020B0500000000000000" pitchFamily="34" charset="0"/>
              </a:rPr>
              <a:t>key learning hands</a:t>
            </a:r>
            <a:r>
              <a:rPr lang="en-GB" dirty="0">
                <a:latin typeface="SassoonPrimary" panose="020B0500000000000000" pitchFamily="34" charset="0"/>
              </a:rPr>
              <a:t> to show you what we will be learning over the half term. </a:t>
            </a:r>
          </a:p>
          <a:p>
            <a:pPr algn="ctr"/>
            <a:r>
              <a:rPr lang="en-GB" dirty="0">
                <a:latin typeface="SassoonPrimary" panose="020B0500000000000000" pitchFamily="34" charset="0"/>
              </a:rPr>
              <a:t>Please have a look at these with your children and talk about some of the language and things we will be looking at in preparation.  </a:t>
            </a:r>
          </a:p>
        </p:txBody>
      </p:sp>
      <p:pic>
        <p:nvPicPr>
          <p:cNvPr id="11" name="Picture 10"/>
          <p:cNvPicPr>
            <a:picLocks noChangeAspect="1"/>
          </p:cNvPicPr>
          <p:nvPr/>
        </p:nvPicPr>
        <p:blipFill>
          <a:blip r:embed="rId3"/>
          <a:stretch>
            <a:fillRect/>
          </a:stretch>
        </p:blipFill>
        <p:spPr>
          <a:xfrm>
            <a:off x="1988950" y="3191971"/>
            <a:ext cx="4809382" cy="3228397"/>
          </a:xfrm>
          <a:prstGeom prst="rect">
            <a:avLst/>
          </a:prstGeom>
        </p:spPr>
      </p:pic>
    </p:spTree>
    <p:extLst>
      <p:ext uri="{BB962C8B-B14F-4D97-AF65-F5344CB8AC3E}">
        <p14:creationId xmlns:p14="http://schemas.microsoft.com/office/powerpoint/2010/main" val="954527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D32BD89-795A-E546-8871-29AC2E120551}"/>
              </a:ext>
            </a:extLst>
          </p:cNvPr>
          <p:cNvSpPr txBox="1"/>
          <p:nvPr/>
        </p:nvSpPr>
        <p:spPr>
          <a:xfrm>
            <a:off x="5436198" y="420328"/>
            <a:ext cx="1319593" cy="830997"/>
          </a:xfrm>
          <a:prstGeom prst="rect">
            <a:avLst/>
          </a:prstGeom>
          <a:noFill/>
        </p:spPr>
        <p:txBody>
          <a:bodyPr wrap="none" rtlCol="0">
            <a:spAutoFit/>
          </a:bodyPr>
          <a:lstStyle/>
          <a:p>
            <a:pPr algn="ctr"/>
            <a:r>
              <a:rPr lang="en-US" sz="4800" u="sng" dirty="0">
                <a:latin typeface="XCCW Joined 1a" panose="03050602040000000000" pitchFamily="66" charset="0"/>
              </a:rPr>
              <a:t>P.E</a:t>
            </a:r>
          </a:p>
        </p:txBody>
      </p:sp>
      <p:sp>
        <p:nvSpPr>
          <p:cNvPr id="11" name="TextBox 10">
            <a:extLst>
              <a:ext uri="{FF2B5EF4-FFF2-40B4-BE49-F238E27FC236}">
                <a16:creationId xmlns:a16="http://schemas.microsoft.com/office/drawing/2014/main" id="{4D77F76F-4F08-894B-90F6-B890F938D810}"/>
              </a:ext>
            </a:extLst>
          </p:cNvPr>
          <p:cNvSpPr txBox="1"/>
          <p:nvPr/>
        </p:nvSpPr>
        <p:spPr>
          <a:xfrm>
            <a:off x="788323" y="1695656"/>
            <a:ext cx="10587644" cy="3477875"/>
          </a:xfrm>
          <a:prstGeom prst="rect">
            <a:avLst/>
          </a:prstGeom>
          <a:noFill/>
        </p:spPr>
        <p:txBody>
          <a:bodyPr wrap="square" rtlCol="0">
            <a:spAutoFit/>
          </a:bodyPr>
          <a:lstStyle/>
          <a:p>
            <a:r>
              <a:rPr lang="en-GB" sz="2000" dirty="0">
                <a:latin typeface="XCCW Joined 1a" panose="03050602040000000000" pitchFamily="66" charset="0"/>
              </a:rPr>
              <a:t>Our PE day is </a:t>
            </a:r>
            <a:r>
              <a:rPr lang="en-GB" sz="2000" b="1" dirty="0">
                <a:latin typeface="XCCW Joined 1a" panose="03050602040000000000" pitchFamily="66" charset="0"/>
              </a:rPr>
              <a:t>Monday and Thursday</a:t>
            </a:r>
            <a:r>
              <a:rPr lang="en-GB" sz="2000" dirty="0">
                <a:latin typeface="XCCW Joined 1a" panose="03050602040000000000" pitchFamily="66" charset="0"/>
              </a:rPr>
              <a:t>. Children should </a:t>
            </a:r>
            <a:r>
              <a:rPr lang="en-GB" sz="2000" b="1" dirty="0">
                <a:latin typeface="XCCW Joined 1a" panose="03050602040000000000" pitchFamily="66" charset="0"/>
              </a:rPr>
              <a:t>come to school wearing their PE kit on these days.</a:t>
            </a:r>
            <a:endParaRPr lang="en-GB" sz="2000" dirty="0">
              <a:latin typeface="XCCW Joined 1a" panose="03050602040000000000" pitchFamily="66" charset="0"/>
            </a:endParaRPr>
          </a:p>
          <a:p>
            <a:endParaRPr lang="en-GB" sz="2000" dirty="0"/>
          </a:p>
          <a:p>
            <a:r>
              <a:rPr lang="en-GB" sz="2000" u="sng" dirty="0">
                <a:latin typeface="XCCW Joined 1a" panose="03050602040000000000" pitchFamily="66" charset="0"/>
              </a:rPr>
              <a:t>Our school PE kit is:</a:t>
            </a:r>
          </a:p>
          <a:p>
            <a:endParaRPr lang="en-GB" sz="2000" u="sng" dirty="0">
              <a:latin typeface="XCCW Joined 1a" panose="03050602040000000000" pitchFamily="66" charset="0"/>
            </a:endParaRPr>
          </a:p>
          <a:p>
            <a:pPr marL="285750" lvl="0" indent="-285750">
              <a:buFont typeface="Arial" panose="020B0604020202020204" pitchFamily="34" charset="0"/>
              <a:buChar char="•"/>
            </a:pPr>
            <a:r>
              <a:rPr lang="en-GB" sz="2000" dirty="0">
                <a:latin typeface="XCCW Joined 1a" panose="03050602040000000000" pitchFamily="66" charset="0"/>
              </a:rPr>
              <a:t>White t-shirt</a:t>
            </a:r>
          </a:p>
          <a:p>
            <a:pPr marL="285750" lvl="0" indent="-285750">
              <a:buFont typeface="Arial" panose="020B0604020202020204" pitchFamily="34" charset="0"/>
              <a:buChar char="•"/>
            </a:pPr>
            <a:r>
              <a:rPr lang="en-GB" sz="2000" dirty="0">
                <a:latin typeface="XCCW Joined 1a" panose="03050602040000000000" pitchFamily="66" charset="0"/>
              </a:rPr>
              <a:t>Black pants or shorts</a:t>
            </a:r>
          </a:p>
          <a:p>
            <a:pPr marL="285750" lvl="0" indent="-285750">
              <a:buFont typeface="Arial" panose="020B0604020202020204" pitchFamily="34" charset="0"/>
              <a:buChar char="•"/>
            </a:pPr>
            <a:r>
              <a:rPr lang="en-GB" sz="2000" dirty="0">
                <a:latin typeface="XCCW Joined 1a" panose="03050602040000000000" pitchFamily="66" charset="0"/>
              </a:rPr>
              <a:t>Black pumps or trainers </a:t>
            </a:r>
          </a:p>
          <a:p>
            <a:pPr marL="285750" lvl="0" indent="-285750">
              <a:buFont typeface="Arial" panose="020B0604020202020204" pitchFamily="34" charset="0"/>
              <a:buChar char="•"/>
            </a:pPr>
            <a:r>
              <a:rPr lang="en-GB" sz="2000" dirty="0">
                <a:latin typeface="XCCW Joined 1a" panose="03050602040000000000" pitchFamily="66" charset="0"/>
              </a:rPr>
              <a:t>School jumper or </a:t>
            </a:r>
            <a:r>
              <a:rPr lang="en-GB" sz="2000" dirty="0" smtClean="0">
                <a:latin typeface="XCCW Joined 1a" panose="03050602040000000000" pitchFamily="66" charset="0"/>
              </a:rPr>
              <a:t>cardigan/black hoodie</a:t>
            </a:r>
            <a:endParaRPr lang="en-GB" sz="2000" dirty="0">
              <a:latin typeface="XCCW Joined 1a" panose="03050602040000000000" pitchFamily="66" charset="0"/>
            </a:endParaRPr>
          </a:p>
          <a:p>
            <a:endParaRPr lang="en-GB" sz="2000" dirty="0">
              <a:latin typeface="XCCW Joined 1a" panose="03050602040000000000" pitchFamily="66" charset="0"/>
            </a:endParaRPr>
          </a:p>
          <a:p>
            <a:endParaRPr lang="en-GB" sz="2000" b="1" dirty="0">
              <a:latin typeface="XCCW Joined 1a" panose="03050602040000000000" pitchFamily="66" charset="0"/>
            </a:endParaRPr>
          </a:p>
        </p:txBody>
      </p:sp>
      <p:pic>
        <p:nvPicPr>
          <p:cNvPr id="12" name="Picture 11">
            <a:extLst>
              <a:ext uri="{FF2B5EF4-FFF2-40B4-BE49-F238E27FC236}">
                <a16:creationId xmlns:a16="http://schemas.microsoft.com/office/drawing/2014/main" id="{D6657761-A889-0348-AAE1-52FCC88B0D7F}"/>
              </a:ext>
            </a:extLst>
          </p:cNvPr>
          <p:cNvPicPr>
            <a:picLocks noChangeAspect="1"/>
          </p:cNvPicPr>
          <p:nvPr/>
        </p:nvPicPr>
        <p:blipFill>
          <a:blip r:embed="rId2"/>
          <a:stretch>
            <a:fillRect/>
          </a:stretch>
        </p:blipFill>
        <p:spPr>
          <a:xfrm>
            <a:off x="5018429" y="4701309"/>
            <a:ext cx="1351706" cy="1407622"/>
          </a:xfrm>
          <a:prstGeom prst="rect">
            <a:avLst/>
          </a:prstGeom>
        </p:spPr>
      </p:pic>
      <p:pic>
        <p:nvPicPr>
          <p:cNvPr id="13" name="Picture 12">
            <a:extLst>
              <a:ext uri="{FF2B5EF4-FFF2-40B4-BE49-F238E27FC236}">
                <a16:creationId xmlns:a16="http://schemas.microsoft.com/office/drawing/2014/main" id="{5C53D2D8-F326-8E42-BE52-89F90F063B6C}"/>
              </a:ext>
            </a:extLst>
          </p:cNvPr>
          <p:cNvPicPr>
            <a:picLocks noChangeAspect="1"/>
          </p:cNvPicPr>
          <p:nvPr/>
        </p:nvPicPr>
        <p:blipFill>
          <a:blip r:embed="rId3"/>
          <a:stretch>
            <a:fillRect/>
          </a:stretch>
        </p:blipFill>
        <p:spPr>
          <a:xfrm>
            <a:off x="6742310" y="4737331"/>
            <a:ext cx="1352550" cy="1371600"/>
          </a:xfrm>
          <a:prstGeom prst="rect">
            <a:avLst/>
          </a:prstGeom>
        </p:spPr>
      </p:pic>
      <p:pic>
        <p:nvPicPr>
          <p:cNvPr id="14" name="Picture 13">
            <a:extLst>
              <a:ext uri="{FF2B5EF4-FFF2-40B4-BE49-F238E27FC236}">
                <a16:creationId xmlns:a16="http://schemas.microsoft.com/office/drawing/2014/main" id="{738C8875-EEF9-F24A-A014-82CAFE9FFF8E}"/>
              </a:ext>
            </a:extLst>
          </p:cNvPr>
          <p:cNvPicPr>
            <a:picLocks noChangeAspect="1"/>
          </p:cNvPicPr>
          <p:nvPr/>
        </p:nvPicPr>
        <p:blipFill>
          <a:blip r:embed="rId4"/>
          <a:stretch>
            <a:fillRect/>
          </a:stretch>
        </p:blipFill>
        <p:spPr>
          <a:xfrm>
            <a:off x="8467035" y="4725843"/>
            <a:ext cx="857250" cy="1504950"/>
          </a:xfrm>
          <a:prstGeom prst="rect">
            <a:avLst/>
          </a:prstGeom>
        </p:spPr>
      </p:pic>
      <p:pic>
        <p:nvPicPr>
          <p:cNvPr id="15" name="Picture 14">
            <a:extLst>
              <a:ext uri="{FF2B5EF4-FFF2-40B4-BE49-F238E27FC236}">
                <a16:creationId xmlns:a16="http://schemas.microsoft.com/office/drawing/2014/main" id="{6F7797C4-E45D-AE40-874B-F41463C5AB98}"/>
              </a:ext>
            </a:extLst>
          </p:cNvPr>
          <p:cNvPicPr>
            <a:picLocks noChangeAspect="1"/>
          </p:cNvPicPr>
          <p:nvPr/>
        </p:nvPicPr>
        <p:blipFill rotWithShape="1">
          <a:blip r:embed="rId5"/>
          <a:srcRect b="6179"/>
          <a:stretch/>
        </p:blipFill>
        <p:spPr>
          <a:xfrm>
            <a:off x="9803635" y="4896265"/>
            <a:ext cx="1513102" cy="1053731"/>
          </a:xfrm>
          <a:prstGeom prst="rect">
            <a:avLst/>
          </a:prstGeom>
        </p:spPr>
      </p:pic>
      <p:pic>
        <p:nvPicPr>
          <p:cNvPr id="2" name="Picture 1">
            <a:extLst>
              <a:ext uri="{FF2B5EF4-FFF2-40B4-BE49-F238E27FC236}">
                <a16:creationId xmlns:a16="http://schemas.microsoft.com/office/drawing/2014/main" id="{63A64384-F75B-A45C-30E2-C727F627BE88}"/>
              </a:ext>
            </a:extLst>
          </p:cNvPr>
          <p:cNvPicPr>
            <a:picLocks noChangeAspect="1"/>
          </p:cNvPicPr>
          <p:nvPr/>
        </p:nvPicPr>
        <p:blipFill>
          <a:blip r:embed="rId6"/>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3476178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92934" y="420328"/>
            <a:ext cx="4806124" cy="830997"/>
          </a:xfrm>
          <a:prstGeom prst="rect">
            <a:avLst/>
          </a:prstGeom>
          <a:noFill/>
        </p:spPr>
        <p:txBody>
          <a:bodyPr wrap="none" rtlCol="0">
            <a:spAutoFit/>
          </a:bodyPr>
          <a:lstStyle/>
          <a:p>
            <a:pPr algn="ctr"/>
            <a:r>
              <a:rPr lang="en-US" sz="4800" u="sng" dirty="0">
                <a:latin typeface="XCCW Joined 1a" panose="03050602040000000000" pitchFamily="66" charset="0"/>
              </a:rPr>
              <a:t>Year 2 SATs</a:t>
            </a:r>
          </a:p>
        </p:txBody>
      </p:sp>
      <p:graphicFrame>
        <p:nvGraphicFramePr>
          <p:cNvPr id="2" name="Table 1">
            <a:extLst>
              <a:ext uri="{FF2B5EF4-FFF2-40B4-BE49-F238E27FC236}">
                <a16:creationId xmlns:a16="http://schemas.microsoft.com/office/drawing/2014/main" id="{D0D4BE4B-41A8-37FC-BCD5-FC6F51D2319B}"/>
              </a:ext>
            </a:extLst>
          </p:cNvPr>
          <p:cNvGraphicFramePr>
            <a:graphicFrameLocks noGrp="1"/>
          </p:cNvGraphicFramePr>
          <p:nvPr>
            <p:extLst>
              <p:ext uri="{D42A27DB-BD31-4B8C-83A1-F6EECF244321}">
                <p14:modId xmlns:p14="http://schemas.microsoft.com/office/powerpoint/2010/main" val="375132196"/>
              </p:ext>
            </p:extLst>
          </p:nvPr>
        </p:nvGraphicFramePr>
        <p:xfrm>
          <a:off x="2702715" y="2450390"/>
          <a:ext cx="6786562" cy="2682240"/>
        </p:xfrm>
        <a:graphic>
          <a:graphicData uri="http://schemas.openxmlformats.org/drawingml/2006/table">
            <a:tbl>
              <a:tblPr/>
              <a:tblGrid>
                <a:gridCol w="3393281">
                  <a:extLst>
                    <a:ext uri="{9D8B030D-6E8A-4147-A177-3AD203B41FA5}">
                      <a16:colId xmlns:a16="http://schemas.microsoft.com/office/drawing/2014/main" val="402820319"/>
                    </a:ext>
                  </a:extLst>
                </a:gridCol>
                <a:gridCol w="3393281">
                  <a:extLst>
                    <a:ext uri="{9D8B030D-6E8A-4147-A177-3AD203B41FA5}">
                      <a16:colId xmlns:a16="http://schemas.microsoft.com/office/drawing/2014/main" val="894089773"/>
                    </a:ext>
                  </a:extLst>
                </a:gridCol>
              </a:tblGrid>
              <a:tr h="0">
                <a:tc>
                  <a:txBody>
                    <a:bodyPr/>
                    <a:lstStyle/>
                    <a:p>
                      <a:pPr algn="l" fontAlgn="t"/>
                      <a:r>
                        <a:rPr lang="en-GB" b="1">
                          <a:solidFill>
                            <a:srgbClr val="0B0C0C"/>
                          </a:solidFill>
                          <a:effectLst/>
                          <a:latin typeface="GDS Transport"/>
                        </a:rPr>
                        <a:t>Subject</a:t>
                      </a:r>
                    </a:p>
                  </a:txBody>
                  <a:tcPr marR="190500"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b="1">
                          <a:solidFill>
                            <a:srgbClr val="0B0C0C"/>
                          </a:solidFill>
                          <a:effectLst/>
                          <a:latin typeface="GDS Transport"/>
                        </a:rPr>
                        <a:t>Test paper</a:t>
                      </a:r>
                    </a:p>
                  </a:txBody>
                  <a:tcPr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27485776"/>
                  </a:ext>
                </a:extLst>
              </a:tr>
              <a:tr h="0">
                <a:tc>
                  <a:txBody>
                    <a:bodyPr/>
                    <a:lstStyle/>
                    <a:p>
                      <a:pPr fontAlgn="t"/>
                      <a:r>
                        <a:rPr lang="en-GB">
                          <a:effectLst/>
                        </a:rPr>
                        <a:t>English reading</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a:effectLst/>
                        </a:rPr>
                        <a:t>Short text and questions and long text and questions</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04084259"/>
                  </a:ext>
                </a:extLst>
              </a:tr>
              <a:tr h="0">
                <a:tc>
                  <a:txBody>
                    <a:bodyPr/>
                    <a:lstStyle/>
                    <a:p>
                      <a:pPr fontAlgn="t"/>
                      <a:r>
                        <a:rPr lang="en-GB">
                          <a:effectLst/>
                        </a:rPr>
                        <a:t>Mathematics</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Arithmetic and mathematical reasoning</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888035069"/>
                  </a:ext>
                </a:extLst>
              </a:tr>
              <a:tr h="0">
                <a:tc>
                  <a:txBody>
                    <a:bodyPr/>
                    <a:lstStyle/>
                    <a:p>
                      <a:pPr fontAlgn="t"/>
                      <a:r>
                        <a:rPr lang="en-GB">
                          <a:effectLst/>
                        </a:rPr>
                        <a:t>English grammar, punctuation and spelling (optional test)</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Spelling and punctuation and grammar (including vocabulary)</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86746115"/>
                  </a:ext>
                </a:extLst>
              </a:tr>
            </a:tbl>
          </a:graphicData>
        </a:graphic>
      </p:graphicFrame>
      <p:sp>
        <p:nvSpPr>
          <p:cNvPr id="3" name="TextBox 2">
            <a:extLst>
              <a:ext uri="{FF2B5EF4-FFF2-40B4-BE49-F238E27FC236}">
                <a16:creationId xmlns:a16="http://schemas.microsoft.com/office/drawing/2014/main" id="{3796CD8F-AEE2-363A-03E0-AD04D283F796}"/>
              </a:ext>
            </a:extLst>
          </p:cNvPr>
          <p:cNvSpPr txBox="1"/>
          <p:nvPr/>
        </p:nvSpPr>
        <p:spPr>
          <a:xfrm>
            <a:off x="788323" y="1354451"/>
            <a:ext cx="10587644" cy="4647426"/>
          </a:xfrm>
          <a:prstGeom prst="rect">
            <a:avLst/>
          </a:prstGeom>
          <a:noFill/>
        </p:spPr>
        <p:txBody>
          <a:bodyPr wrap="square" rtlCol="0">
            <a:spAutoFit/>
          </a:bodyPr>
          <a:lstStyle/>
          <a:p>
            <a:pPr algn="ctr"/>
            <a:r>
              <a:rPr lang="en-GB" sz="1600" dirty="0">
                <a:latin typeface="XCCW Joined 1a" panose="03050602040000000000" pitchFamily="66" charset="0"/>
              </a:rPr>
              <a:t>At the </a:t>
            </a:r>
            <a:r>
              <a:rPr lang="en-GB" sz="1600" b="1" dirty="0">
                <a:latin typeface="XCCW Joined 1a" panose="03050602040000000000" pitchFamily="66" charset="0"/>
              </a:rPr>
              <a:t>end of Year 2</a:t>
            </a:r>
            <a:r>
              <a:rPr lang="en-GB" sz="1600" dirty="0">
                <a:latin typeface="XCCW Joined 1a" panose="03050602040000000000" pitchFamily="66" charset="0"/>
              </a:rPr>
              <a:t>, we will judge the standard that your child is working at in English, maths and science. To help make these judgements, your child will sit national curriculum tests in maths and English, known as </a:t>
            </a:r>
            <a:r>
              <a:rPr lang="en-GB" sz="1600" b="1" dirty="0">
                <a:latin typeface="XCCW Joined 1a" panose="03050602040000000000" pitchFamily="66" charset="0"/>
              </a:rPr>
              <a:t>standard attainment tests (SATs)</a:t>
            </a:r>
            <a:r>
              <a:rPr lang="en-GB" sz="1600" dirty="0">
                <a:latin typeface="XCCW Joined 1a" panose="03050602040000000000" pitchFamily="66" charset="0"/>
              </a:rPr>
              <a:t>. </a:t>
            </a: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r>
              <a:rPr lang="en-GB" sz="1600" dirty="0">
                <a:latin typeface="XCCW Joined 1a" panose="03050602040000000000" pitchFamily="66" charset="0"/>
              </a:rPr>
              <a:t>These tests, along with your child’s work throughout the year, help to assess your child’s performance and, as they move up to key stage 2, identify their needs. </a:t>
            </a:r>
          </a:p>
        </p:txBody>
      </p:sp>
    </p:spTree>
    <p:extLst>
      <p:ext uri="{BB962C8B-B14F-4D97-AF65-F5344CB8AC3E}">
        <p14:creationId xmlns:p14="http://schemas.microsoft.com/office/powerpoint/2010/main" val="1708792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318634" y="420328"/>
            <a:ext cx="5554727" cy="830997"/>
          </a:xfrm>
          <a:prstGeom prst="rect">
            <a:avLst/>
          </a:prstGeom>
          <a:noFill/>
        </p:spPr>
        <p:txBody>
          <a:bodyPr wrap="none" rtlCol="0">
            <a:spAutoFit/>
          </a:bodyPr>
          <a:lstStyle/>
          <a:p>
            <a:pPr algn="ctr"/>
            <a:r>
              <a:rPr lang="en-US" sz="4800" u="sng" dirty="0" smtClean="0">
                <a:latin typeface="XCCW Joined 1a" panose="03050602040000000000" pitchFamily="66" charset="0"/>
              </a:rPr>
              <a:t>School Website</a:t>
            </a:r>
            <a:endParaRPr lang="en-US" sz="4800" u="sng" dirty="0">
              <a:latin typeface="XCCW Joined 1a" panose="03050602040000000000" pitchFamily="66" charset="0"/>
            </a:endParaRPr>
          </a:p>
        </p:txBody>
      </p:sp>
      <p:pic>
        <p:nvPicPr>
          <p:cNvPr id="7" name="Picture 6">
            <a:extLst>
              <a:ext uri="{FF2B5EF4-FFF2-40B4-BE49-F238E27FC236}">
                <a16:creationId xmlns:a16="http://schemas.microsoft.com/office/drawing/2014/main" id="{02FC3DFD-8624-990E-D9A5-0AAA3BEBA327}"/>
              </a:ext>
            </a:extLst>
          </p:cNvPr>
          <p:cNvPicPr>
            <a:picLocks noChangeAspect="1"/>
          </p:cNvPicPr>
          <p:nvPr/>
        </p:nvPicPr>
        <p:blipFill>
          <a:blip r:embed="rId2"/>
          <a:stretch>
            <a:fillRect/>
          </a:stretch>
        </p:blipFill>
        <p:spPr>
          <a:xfrm>
            <a:off x="5508510" y="2333337"/>
            <a:ext cx="5848408" cy="2533284"/>
          </a:xfrm>
          <a:prstGeom prst="rect">
            <a:avLst/>
          </a:prstGeom>
        </p:spPr>
      </p:pic>
      <p:sp>
        <p:nvSpPr>
          <p:cNvPr id="9" name="TextBox 8"/>
          <p:cNvSpPr txBox="1"/>
          <p:nvPr/>
        </p:nvSpPr>
        <p:spPr>
          <a:xfrm>
            <a:off x="739216" y="1493942"/>
            <a:ext cx="4663785" cy="4524315"/>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SassoonPrimary" panose="020B0500000000000000" pitchFamily="34" charset="0"/>
              </a:rPr>
              <a:t>New school website- please bear with us whilst we get it up to date.</a:t>
            </a:r>
          </a:p>
          <a:p>
            <a:endParaRPr lang="en-US" dirty="0">
              <a:latin typeface="SassoonPrimary" panose="020B0500000000000000" pitchFamily="34" charset="0"/>
            </a:endParaRPr>
          </a:p>
          <a:p>
            <a:pPr marL="285750" indent="-285750">
              <a:buFont typeface="Arial" panose="020B0604020202020204" pitchFamily="34" charset="0"/>
              <a:buChar char="•"/>
            </a:pPr>
            <a:r>
              <a:rPr lang="en-US" dirty="0">
                <a:latin typeface="SassoonPrimary" panose="020B0500000000000000" pitchFamily="34" charset="0"/>
              </a:rPr>
              <a:t>The school </a:t>
            </a:r>
            <a:r>
              <a:rPr lang="en-US" dirty="0" smtClean="0">
                <a:latin typeface="SassoonPrimary" panose="020B0500000000000000" pitchFamily="34" charset="0"/>
              </a:rPr>
              <a:t>website </a:t>
            </a:r>
            <a:r>
              <a:rPr lang="en-US" dirty="0">
                <a:latin typeface="SassoonPrimary" panose="020B0500000000000000" pitchFamily="34" charset="0"/>
              </a:rPr>
              <a:t>contains lots of information about school and what’s going on. </a:t>
            </a:r>
          </a:p>
          <a:p>
            <a:pPr marL="285750" indent="-285750">
              <a:buFont typeface="Arial" panose="020B0604020202020204" pitchFamily="34" charset="0"/>
              <a:buChar char="•"/>
            </a:pPr>
            <a:endParaRPr lang="en-US" dirty="0">
              <a:latin typeface="SassoonPrimary" panose="020B0500000000000000" pitchFamily="34" charset="0"/>
            </a:endParaRPr>
          </a:p>
          <a:p>
            <a:pPr marL="285750" indent="-285750">
              <a:buFont typeface="Arial" panose="020B0604020202020204" pitchFamily="34" charset="0"/>
              <a:buChar char="•"/>
            </a:pPr>
            <a:r>
              <a:rPr lang="en-US" dirty="0">
                <a:latin typeface="SassoonPrimary" panose="020B0500000000000000" pitchFamily="34" charset="0"/>
              </a:rPr>
              <a:t>Your class teachers will upload pictures and information about your child’s class so you can keep up to date with their learning.</a:t>
            </a:r>
          </a:p>
          <a:p>
            <a:pPr marL="285750" indent="-285750">
              <a:buFont typeface="Arial" panose="020B0604020202020204" pitchFamily="34" charset="0"/>
              <a:buChar char="•"/>
            </a:pPr>
            <a:endParaRPr lang="en-US" dirty="0">
              <a:latin typeface="SassoonPrimary" panose="020B0500000000000000" pitchFamily="34" charset="0"/>
            </a:endParaRPr>
          </a:p>
          <a:p>
            <a:endParaRPr lang="en-US" dirty="0">
              <a:latin typeface="SassoonPrimary" panose="020B0500000000000000" pitchFamily="34" charset="0"/>
            </a:endParaRPr>
          </a:p>
          <a:p>
            <a:pPr marL="285750" indent="-285750">
              <a:buFont typeface="Arial" panose="020B0604020202020204" pitchFamily="34" charset="0"/>
              <a:buChar char="•"/>
            </a:pPr>
            <a:r>
              <a:rPr lang="en-US" dirty="0">
                <a:latin typeface="SassoonPrimary" panose="020B0500000000000000" pitchFamily="34" charset="0"/>
              </a:rPr>
              <a:t>You can access your class page by clicking on the numbers at the bottom of the </a:t>
            </a:r>
            <a:r>
              <a:rPr lang="en-US" dirty="0" smtClean="0">
                <a:latin typeface="SassoonPrimary" panose="020B0500000000000000" pitchFamily="34" charset="0"/>
              </a:rPr>
              <a:t>homepage. </a:t>
            </a:r>
            <a:endParaRPr lang="en-US" dirty="0">
              <a:latin typeface="SassoonPrimary" panose="020B0500000000000000" pitchFamily="34" charset="0"/>
            </a:endParaRPr>
          </a:p>
        </p:txBody>
      </p:sp>
    </p:spTree>
    <p:extLst>
      <p:ext uri="{BB962C8B-B14F-4D97-AF65-F5344CB8AC3E}">
        <p14:creationId xmlns:p14="http://schemas.microsoft.com/office/powerpoint/2010/main" val="244834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406000" y="420328"/>
            <a:ext cx="5379999" cy="830997"/>
          </a:xfrm>
          <a:prstGeom prst="rect">
            <a:avLst/>
          </a:prstGeom>
          <a:noFill/>
        </p:spPr>
        <p:txBody>
          <a:bodyPr wrap="none" rtlCol="0">
            <a:spAutoFit/>
          </a:bodyPr>
          <a:lstStyle/>
          <a:p>
            <a:pPr algn="ctr"/>
            <a:r>
              <a:rPr lang="en-US" sz="4800" u="sng" dirty="0" smtClean="0">
                <a:latin typeface="XCCW Joined 1a" panose="03050602040000000000" pitchFamily="66" charset="0"/>
              </a:rPr>
              <a:t>Medical Needs</a:t>
            </a:r>
            <a:endParaRPr lang="en-US" sz="4800" u="sng" dirty="0">
              <a:latin typeface="XCCW Joined 1a" panose="03050602040000000000" pitchFamily="66" charset="0"/>
            </a:endParaRPr>
          </a:p>
        </p:txBody>
      </p:sp>
      <p:sp>
        <p:nvSpPr>
          <p:cNvPr id="8" name="Content Placeholder 2">
            <a:extLst>
              <a:ext uri="{FF2B5EF4-FFF2-40B4-BE49-F238E27FC236}">
                <a16:creationId xmlns:a16="http://schemas.microsoft.com/office/drawing/2014/main" id="{C651B74C-292B-BD13-F494-27C37013EE7E}"/>
              </a:ext>
            </a:extLst>
          </p:cNvPr>
          <p:cNvSpPr txBox="1">
            <a:spLocks/>
          </p:cNvSpPr>
          <p:nvPr/>
        </p:nvSpPr>
        <p:spPr>
          <a:xfrm>
            <a:off x="561105" y="1562407"/>
            <a:ext cx="5545347" cy="37470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dirty="0" smtClean="0">
                <a:latin typeface="SassoonPrimary" panose="020B0500000000000000" pitchFamily="34" charset="0"/>
              </a:rPr>
              <a:t>Please make the class teacher aware if you child has any medical needs or allergies, or if anything changes throughout the year.</a:t>
            </a:r>
          </a:p>
          <a:p>
            <a:r>
              <a:rPr lang="en-GB" sz="1600" dirty="0" smtClean="0">
                <a:latin typeface="SassoonPrimary" panose="020B0500000000000000" pitchFamily="34" charset="0"/>
              </a:rPr>
              <a:t>If your child has asthma we must have an inhaler kept in school at all times, and one kept at home. </a:t>
            </a:r>
          </a:p>
          <a:p>
            <a:r>
              <a:rPr lang="en-GB" sz="1600" dirty="0" smtClean="0">
                <a:latin typeface="SassoonPrimary" panose="020B0500000000000000" pitchFamily="34" charset="0"/>
              </a:rPr>
              <a:t>Please ensure any medicine needed is labelled with your child’s name and brought into school. The expiry dates on these will be checked at the end of each term. </a:t>
            </a:r>
          </a:p>
          <a:p>
            <a:r>
              <a:rPr lang="en-GB" sz="1600" dirty="0" smtClean="0">
                <a:latin typeface="SassoonPrimary" panose="020B0500000000000000" pitchFamily="34" charset="0"/>
              </a:rPr>
              <a:t>No food/ drinks from home must be brought in to share with other children (only packed lunches). </a:t>
            </a:r>
          </a:p>
          <a:p>
            <a:r>
              <a:rPr lang="en-GB" sz="1600" dirty="0" smtClean="0">
                <a:latin typeface="SassoonPrimary" panose="020B0500000000000000" pitchFamily="34" charset="0"/>
              </a:rPr>
              <a:t>No cakes/ sweets on birthdays thank you. We will celebrate birthdays in other ways in school. </a:t>
            </a:r>
            <a:endParaRPr lang="en-GB" sz="1600" dirty="0">
              <a:latin typeface="SassoonPrimary" panose="020B0500000000000000"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2252" y="527539"/>
            <a:ext cx="2589169" cy="3727937"/>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2314545"/>
            <a:ext cx="2817173" cy="4007124"/>
          </a:xfrm>
          <a:prstGeom prst="rect">
            <a:avLst/>
          </a:prstGeom>
        </p:spPr>
      </p:pic>
    </p:spTree>
    <p:extLst>
      <p:ext uri="{BB962C8B-B14F-4D97-AF65-F5344CB8AC3E}">
        <p14:creationId xmlns:p14="http://schemas.microsoft.com/office/powerpoint/2010/main" val="1652216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90945"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EB6737-A915-AC42-B3A4-78BCE1FE7784}"/>
              </a:ext>
            </a:extLst>
          </p:cNvPr>
          <p:cNvSpPr txBox="1"/>
          <p:nvPr/>
        </p:nvSpPr>
        <p:spPr>
          <a:xfrm>
            <a:off x="1185949" y="1597677"/>
            <a:ext cx="9792392" cy="4093428"/>
          </a:xfrm>
          <a:prstGeom prst="rect">
            <a:avLst/>
          </a:prstGeom>
          <a:noFill/>
        </p:spPr>
        <p:txBody>
          <a:bodyPr wrap="square" rtlCol="0">
            <a:spAutoFit/>
          </a:bodyPr>
          <a:lstStyle/>
          <a:p>
            <a:pPr algn="ctr"/>
            <a:r>
              <a:rPr lang="en-GB" sz="6600" dirty="0">
                <a:latin typeface="XCCW Joined 1a" panose="03050602040000000000" pitchFamily="66" charset="0"/>
                <a:cs typeface="Calibri" panose="020F0502020204030204" pitchFamily="34" charset="0"/>
              </a:rPr>
              <a:t>Are there any questions?</a:t>
            </a:r>
          </a:p>
          <a:p>
            <a:pPr algn="ctr"/>
            <a:endParaRPr lang="en-GB" sz="2400" dirty="0">
              <a:latin typeface="XCCW Joined 1a" panose="03050602040000000000" pitchFamily="66" charset="0"/>
            </a:endParaRPr>
          </a:p>
          <a:p>
            <a:pPr algn="ctr"/>
            <a:endParaRPr lang="en-GB" sz="2400" dirty="0">
              <a:latin typeface="XCCW Joined 1a" panose="03050602040000000000" pitchFamily="66" charset="0"/>
            </a:endParaRPr>
          </a:p>
          <a:p>
            <a:pPr algn="ctr"/>
            <a:r>
              <a:rPr lang="en-GB" sz="2400" b="1" dirty="0">
                <a:solidFill>
                  <a:srgbClr val="FF0000"/>
                </a:solidFill>
                <a:latin typeface="XCCW Joined 1a" panose="03050602040000000000" pitchFamily="66" charset="0"/>
              </a:rPr>
              <a:t>Thank you for your continued support and cooperation. </a:t>
            </a:r>
          </a:p>
          <a:p>
            <a:pPr algn="ctr"/>
            <a:endParaRPr lang="en-GB" sz="3200" dirty="0">
              <a:latin typeface="CCW Cursive Writing 1" panose="03050602040000000000" pitchFamily="66" charset="0"/>
            </a:endParaRPr>
          </a:p>
        </p:txBody>
      </p:sp>
      <p:pic>
        <p:nvPicPr>
          <p:cNvPr id="2" name="Picture 1">
            <a:extLst>
              <a:ext uri="{FF2B5EF4-FFF2-40B4-BE49-F238E27FC236}">
                <a16:creationId xmlns:a16="http://schemas.microsoft.com/office/drawing/2014/main" id="{4269E7DC-C04B-381A-CF06-5677259B01B7}"/>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1352452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507682a-8541-4bfb-a71d-197e635f021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6F2C465ECC674F8F8F4F534D05169B" ma:contentTypeVersion="14" ma:contentTypeDescription="Create a new document." ma:contentTypeScope="" ma:versionID="dfe09f336fe997180140fd3fb723d963">
  <xsd:schema xmlns:xsd="http://www.w3.org/2001/XMLSchema" xmlns:xs="http://www.w3.org/2001/XMLSchema" xmlns:p="http://schemas.microsoft.com/office/2006/metadata/properties" xmlns:ns3="8507682a-8541-4bfb-a71d-197e635f021d" xmlns:ns4="fe76b32f-ef9d-4679-9dc0-1ee6e9440cbc" targetNamespace="http://schemas.microsoft.com/office/2006/metadata/properties" ma:root="true" ma:fieldsID="40d136befd7e651f7055f8e2055f0067" ns3:_="" ns4:_="">
    <xsd:import namespace="8507682a-8541-4bfb-a71d-197e635f021d"/>
    <xsd:import namespace="fe76b32f-ef9d-4679-9dc0-1ee6e9440cb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element ref="ns3:_activity" minOccurs="0"/>
                <xsd:element ref="ns3:MediaServiceObjectDetectorVersion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07682a-8541-4bfb-a71d-197e635f02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76b32f-ef9d-4679-9dc0-1ee6e9440cb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F1D2EF-D392-44A2-A734-DCDB81616360}">
  <ds:schemaRefs>
    <ds:schemaRef ds:uri="http://purl.org/dc/dcmitype/"/>
    <ds:schemaRef ds:uri="http://purl.org/dc/elements/1.1/"/>
    <ds:schemaRef ds:uri="http://schemas.microsoft.com/office/2006/metadata/properties"/>
    <ds:schemaRef ds:uri="http://schemas.microsoft.com/office/infopath/2007/PartnerControls"/>
    <ds:schemaRef ds:uri="8507682a-8541-4bfb-a71d-197e635f021d"/>
    <ds:schemaRef ds:uri="http://schemas.microsoft.com/office/2006/documentManagement/types"/>
    <ds:schemaRef ds:uri="fe76b32f-ef9d-4679-9dc0-1ee6e9440cbc"/>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78E9D272-762C-4979-AEC2-2ED9903E61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07682a-8541-4bfb-a71d-197e635f021d"/>
    <ds:schemaRef ds:uri="fe76b32f-ef9d-4679-9dc0-1ee6e9440c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670047-B90B-48C2-B018-EE4AA8082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41363</TotalTime>
  <Words>871</Words>
  <Application>Microsoft Office PowerPoint</Application>
  <PresentationFormat>Widescreen</PresentationFormat>
  <Paragraphs>124</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CCW Cursive Writing 1</vt:lpstr>
      <vt:lpstr>GDS Transport</vt:lpstr>
      <vt:lpstr>SassoonPrimary</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Farrell</dc:creator>
  <cp:lastModifiedBy>Ward, Adam</cp:lastModifiedBy>
  <cp:revision>62</cp:revision>
  <cp:lastPrinted>2021-06-03T14:54:47Z</cp:lastPrinted>
  <dcterms:created xsi:type="dcterms:W3CDTF">2021-05-26T18:40:41Z</dcterms:created>
  <dcterms:modified xsi:type="dcterms:W3CDTF">2026-09-10T14:38:19Z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0x010100346F2C465ECC674F8F8F4F534D05169B</vt:lpwstr>
  </property>
</Properties>
</file>