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4"/>
  </p:sldMasterIdLst>
  <p:sldIdLst>
    <p:sldId id="256" r:id="rId5"/>
    <p:sldId id="270" r:id="rId6"/>
    <p:sldId id="258" r:id="rId7"/>
    <p:sldId id="271" r:id="rId8"/>
    <p:sldId id="259" r:id="rId9"/>
    <p:sldId id="261" r:id="rId10"/>
    <p:sldId id="274" r:id="rId11"/>
    <p:sldId id="263" r:id="rId12"/>
    <p:sldId id="264" r:id="rId13"/>
    <p:sldId id="265" r:id="rId14"/>
    <p:sldId id="272" r:id="rId15"/>
    <p:sldId id="269" r:id="rId16"/>
    <p:sldId id="268"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2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5/5/2023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36966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647F38-B617-4D2F-AE0A-013F0C4D2C57}" type="datetimeFigureOut">
              <a:rPr lang="en-US" smtClean="0"/>
              <a:t>5/5/2023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7139213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48255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5BFA754-D5C3-4E66-96A6-867B257F58DC}" type="datetimeFigureOut">
              <a:rPr lang="en-US" smtClean="0"/>
              <a:t>5/5/2023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2650203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61BEF0D-F0BB-DE4B-95CE-6DB70DBA9567}" type="datetimeFigureOut">
              <a:rPr lang="en-US" smtClean="0"/>
              <a:pPr/>
              <a:t>5/5/2023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18025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61BEF0D-F0BB-DE4B-95CE-6DB70DBA9567}" type="datetimeFigureOut">
              <a:rPr lang="en-US" smtClean="0"/>
              <a:pPr/>
              <a:t>5/5/2023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89729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5/5/2023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56835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962072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32797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5/5/2023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91705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5/5/2023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2647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5/5/2023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2267009"/>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google.co.uk/imgres?q=phonics+clip+art&amp;hl=en&amp;sa=X&amp;qscrl=1&amp;nord=1&amp;rlz=1T4SNYK_en-GBGB313GB313&amp;biw=1280&amp;bih=685&amp;tbm=isch&amp;prmd=imvns&amp;tbnid=LbuC7-4LL7Zv6M:&amp;imgrefurl=http://drake-kindergarten.blogspot.com/2010/11/nov-3rd-newsletter.html&amp;docid=7QOFs7pdYKOzTM&amp;imgurl=http://4.bp.blogspot.com/_1M3Sg-aAtX0/TNIIzDmvw1I/AAAAAAAAAJQ/e_LsmB1UhrU/s1600/clip_art_for_website%25255B1%25255D.jpg&amp;w=500&amp;h=371&amp;ei=Zel9T_75A4uU8gPlsLTaDQ&amp;zoom=1&amp;iact=hc&amp;vpx=471&amp;vpy=109&amp;dur=35&amp;hovh=193&amp;hovw=261&amp;tx=87&amp;ty=143&amp;sig=117638893342511017181&amp;page=2&amp;tbnh=152&amp;tbnw=205&amp;start=17&amp;ndsp=22&amp;ved=1t:429,r:8,s:17,i:128"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ictgames.com/mobilePage/forestPhonics/index.html" TargetMode="External"/><Relationship Id="rId2" Type="http://schemas.openxmlformats.org/officeDocument/2006/relationships/hyperlink" Target="http://www.bbc.co.uk/cbeebies/shows/alphablocks%C2%A0" TargetMode="External"/><Relationship Id="rId1" Type="http://schemas.openxmlformats.org/officeDocument/2006/relationships/slideLayout" Target="../slideLayouts/slideLayout2.xml"/><Relationship Id="rId6" Type="http://schemas.openxmlformats.org/officeDocument/2006/relationships/hyperlink" Target="https://www.phonicsplay.co.uk/Phase3Menu.htm" TargetMode="External"/><Relationship Id="rId5" Type="http://schemas.openxmlformats.org/officeDocument/2006/relationships/hyperlink" Target="https://www.bbc.co.uk/bitesize/topics/zyfkng8/articles/zt27y4j" TargetMode="External"/><Relationship Id="rId4" Type="http://schemas.openxmlformats.org/officeDocument/2006/relationships/hyperlink" Target="http://www.letters-and-sounds.com/phase-3-games.html"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7650" y="590550"/>
            <a:ext cx="11195110" cy="2047875"/>
          </a:xfrm>
        </p:spPr>
        <p:txBody>
          <a:bodyPr>
            <a:normAutofit fontScale="90000"/>
          </a:bodyPr>
          <a:lstStyle/>
          <a:p>
            <a:r>
              <a:rPr lang="en-GB" sz="3200" dirty="0" smtClean="0">
                <a:latin typeface="SassoonPrimary" panose="020B0500000000000000" pitchFamily="34" charset="0"/>
              </a:rPr>
              <a:t/>
            </a:r>
            <a:br>
              <a:rPr lang="en-GB" sz="3200" dirty="0" smtClean="0">
                <a:latin typeface="SassoonPrimary" panose="020B0500000000000000" pitchFamily="34" charset="0"/>
              </a:rPr>
            </a:br>
            <a:r>
              <a:rPr lang="en-GB" sz="3600" dirty="0">
                <a:latin typeface="SassoonPrimary" panose="020B0500000000000000" pitchFamily="34" charset="0"/>
              </a:rPr>
              <a:t/>
            </a:r>
            <a:br>
              <a:rPr lang="en-GB" sz="3600" dirty="0">
                <a:latin typeface="SassoonPrimary" panose="020B0500000000000000" pitchFamily="34" charset="0"/>
              </a:rPr>
            </a:br>
            <a:r>
              <a:rPr lang="en-GB" sz="3600" dirty="0" smtClean="0">
                <a:latin typeface="SassoonPrimary" panose="020B0500000000000000" pitchFamily="34" charset="0"/>
              </a:rPr>
              <a:t/>
            </a:r>
            <a:br>
              <a:rPr lang="en-GB" sz="3600" dirty="0" smtClean="0">
                <a:latin typeface="SassoonPrimary" panose="020B0500000000000000" pitchFamily="34" charset="0"/>
              </a:rPr>
            </a:br>
            <a:r>
              <a:rPr lang="en-GB" sz="6700" dirty="0" smtClean="0">
                <a:latin typeface="SassoonPrimary" panose="020B0500000000000000" pitchFamily="34" charset="0"/>
              </a:rPr>
              <a:t>Year </a:t>
            </a:r>
            <a:r>
              <a:rPr lang="en-GB" sz="6700" dirty="0">
                <a:latin typeface="SassoonPrimary" panose="020B0500000000000000" pitchFamily="34" charset="0"/>
              </a:rPr>
              <a:t>1</a:t>
            </a:r>
            <a:r>
              <a:rPr lang="en-GB" sz="6700" dirty="0" smtClean="0">
                <a:latin typeface="SassoonPrimary" panose="020B0500000000000000" pitchFamily="34" charset="0"/>
              </a:rPr>
              <a:t>: </a:t>
            </a:r>
            <a:r>
              <a:rPr lang="en-GB" sz="6700" dirty="0">
                <a:latin typeface="SassoonPrimary" panose="020B0500000000000000" pitchFamily="34" charset="0"/>
              </a:rPr>
              <a:t>Phonics Screening Check Information for Parents</a:t>
            </a:r>
            <a:r>
              <a:rPr lang="en-GB" sz="4400" dirty="0"/>
              <a:t/>
            </a:r>
            <a:br>
              <a:rPr lang="en-GB" sz="4400" dirty="0"/>
            </a:br>
            <a:endParaRPr lang="en-GB" sz="4400" dirty="0"/>
          </a:p>
        </p:txBody>
      </p:sp>
      <p:pic>
        <p:nvPicPr>
          <p:cNvPr id="5" name="Picture 4"/>
          <p:cNvPicPr>
            <a:picLocks noChangeAspect="1"/>
          </p:cNvPicPr>
          <p:nvPr/>
        </p:nvPicPr>
        <p:blipFill>
          <a:blip r:embed="rId2"/>
          <a:stretch>
            <a:fillRect/>
          </a:stretch>
        </p:blipFill>
        <p:spPr>
          <a:xfrm>
            <a:off x="4076700" y="2424112"/>
            <a:ext cx="4293187" cy="3131121"/>
          </a:xfrm>
          <a:prstGeom prst="rect">
            <a:avLst/>
          </a:prstGeom>
        </p:spPr>
      </p:pic>
      <p:sp>
        <p:nvSpPr>
          <p:cNvPr id="6" name="TextBox 5"/>
          <p:cNvSpPr txBox="1"/>
          <p:nvPr/>
        </p:nvSpPr>
        <p:spPr>
          <a:xfrm>
            <a:off x="3924300" y="5972175"/>
            <a:ext cx="6248400" cy="523220"/>
          </a:xfrm>
          <a:prstGeom prst="rect">
            <a:avLst/>
          </a:prstGeom>
          <a:noFill/>
        </p:spPr>
        <p:txBody>
          <a:bodyPr wrap="square" rtlCol="0">
            <a:spAutoFit/>
          </a:bodyPr>
          <a:lstStyle/>
          <a:p>
            <a:r>
              <a:rPr lang="en-US" sz="2800" dirty="0" smtClean="0">
                <a:latin typeface="SassoonPrimary" panose="020B0500000000000000" pitchFamily="34" charset="0"/>
              </a:rPr>
              <a:t>Wednesday 10</a:t>
            </a:r>
            <a:r>
              <a:rPr lang="en-US" sz="2800" baseline="30000" dirty="0" smtClean="0">
                <a:latin typeface="SassoonPrimary" panose="020B0500000000000000" pitchFamily="34" charset="0"/>
              </a:rPr>
              <a:t>th</a:t>
            </a:r>
            <a:r>
              <a:rPr lang="en-US" sz="2800" dirty="0" smtClean="0">
                <a:latin typeface="SassoonPrimary" panose="020B0500000000000000" pitchFamily="34" charset="0"/>
              </a:rPr>
              <a:t> May 2023</a:t>
            </a:r>
            <a:endParaRPr lang="en-GB" sz="2800" dirty="0">
              <a:latin typeface="SassoonPrimary" panose="020B0500000000000000" pitchFamily="34" charset="0"/>
            </a:endParaRPr>
          </a:p>
        </p:txBody>
      </p:sp>
    </p:spTree>
    <p:extLst>
      <p:ext uri="{BB962C8B-B14F-4D97-AF65-F5344CB8AC3E}">
        <p14:creationId xmlns:p14="http://schemas.microsoft.com/office/powerpoint/2010/main" val="2109411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smtClean="0">
                <a:latin typeface="SassoonPrimary" panose="020B0500000000000000" pitchFamily="34" charset="0"/>
              </a:rPr>
              <a:t>Phonics Assessment: Year 1</a:t>
            </a:r>
            <a:endParaRPr lang="en-GB" dirty="0">
              <a:latin typeface="SassoonPrimary" panose="020B0500000000000000" pitchFamily="34" charset="0"/>
            </a:endParaRPr>
          </a:p>
        </p:txBody>
      </p:sp>
      <p:sp>
        <p:nvSpPr>
          <p:cNvPr id="3" name="Content Placeholder 2"/>
          <p:cNvSpPr>
            <a:spLocks noGrp="1"/>
          </p:cNvSpPr>
          <p:nvPr>
            <p:ph idx="1"/>
          </p:nvPr>
        </p:nvSpPr>
        <p:spPr>
          <a:xfrm>
            <a:off x="161925" y="1514475"/>
            <a:ext cx="11205322" cy="4361393"/>
          </a:xfrm>
        </p:spPr>
        <p:txBody>
          <a:bodyPr>
            <a:normAutofit/>
          </a:bodyPr>
          <a:lstStyle/>
          <a:p>
            <a:r>
              <a:rPr lang="en-US" dirty="0" smtClean="0">
                <a:latin typeface="SassoonPrimary" panose="020B0500000000000000" pitchFamily="34" charset="0"/>
              </a:rPr>
              <a:t>During the week beginning 12th June all Year 1 children across the country will take a ‘phonics screening check.’</a:t>
            </a:r>
          </a:p>
          <a:p>
            <a:r>
              <a:rPr lang="en-US" dirty="0" smtClean="0">
                <a:latin typeface="SassoonPrimary" panose="020B0500000000000000" pitchFamily="34" charset="0"/>
              </a:rPr>
              <a:t>The aim of this check is to make sure that children have confidently learnt to </a:t>
            </a:r>
            <a:r>
              <a:rPr lang="en-US" dirty="0" err="1" smtClean="0">
                <a:latin typeface="SassoonPrimary" panose="020B0500000000000000" pitchFamily="34" charset="0"/>
              </a:rPr>
              <a:t>recognise</a:t>
            </a:r>
            <a:r>
              <a:rPr lang="en-US" dirty="0" smtClean="0">
                <a:latin typeface="SassoonPrimary" panose="020B0500000000000000" pitchFamily="34" charset="0"/>
              </a:rPr>
              <a:t> all 40+ phonemes and that they are able to blend and segment words fluently. These are vital reading skills. </a:t>
            </a:r>
          </a:p>
          <a:p>
            <a:r>
              <a:rPr lang="en-US" dirty="0" smtClean="0">
                <a:latin typeface="SassoonPrimary" panose="020B0500000000000000" pitchFamily="34" charset="0"/>
              </a:rPr>
              <a:t>It is essential that your child is in school this week in order to ensure that they complete the phonics screening check.</a:t>
            </a:r>
            <a:endParaRPr lang="en-GB" dirty="0">
              <a:latin typeface="SassoonPrimary" panose="020B0500000000000000" pitchFamily="34" charset="0"/>
            </a:endParaRPr>
          </a:p>
        </p:txBody>
      </p:sp>
      <p:pic>
        <p:nvPicPr>
          <p:cNvPr id="4" name="Picture 9" descr="http://t2.gstatic.com/images?q=tbn:ANd9GcQm2RZWp_uRIlnPUu0fGByxGDEIxQLTUoLaS-pTUupQqr--UglVjg">
            <a:hlinkClick r:id="rId2"/>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229725" y="4878026"/>
            <a:ext cx="2676525" cy="1979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9182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Primary" panose="020B0500000000000000" pitchFamily="34" charset="0"/>
              </a:rPr>
              <a:t>What is the Year 1 phonics screening check?</a:t>
            </a:r>
          </a:p>
        </p:txBody>
      </p:sp>
      <p:sp>
        <p:nvSpPr>
          <p:cNvPr id="3" name="Content Placeholder 2"/>
          <p:cNvSpPr>
            <a:spLocks noGrp="1"/>
          </p:cNvSpPr>
          <p:nvPr>
            <p:ph idx="1"/>
          </p:nvPr>
        </p:nvSpPr>
        <p:spPr>
          <a:xfrm>
            <a:off x="905435" y="1952625"/>
            <a:ext cx="10461812" cy="3923243"/>
          </a:xfrm>
        </p:spPr>
        <p:txBody>
          <a:bodyPr>
            <a:normAutofit/>
          </a:bodyPr>
          <a:lstStyle/>
          <a:p>
            <a:pPr marL="0" indent="0">
              <a:buNone/>
            </a:pPr>
            <a:r>
              <a:rPr lang="en-GB" sz="3200" dirty="0">
                <a:latin typeface="SassoonPrimary" panose="020B0500000000000000" pitchFamily="34" charset="0"/>
              </a:rPr>
              <a:t>The phonics screening check </a:t>
            </a:r>
            <a:r>
              <a:rPr lang="en-GB" sz="3200" dirty="0" smtClean="0">
                <a:latin typeface="SassoonPrimary" panose="020B0500000000000000" pitchFamily="34" charset="0"/>
              </a:rPr>
              <a:t>is </a:t>
            </a:r>
            <a:r>
              <a:rPr lang="en-GB" sz="3200" dirty="0">
                <a:latin typeface="SassoonPrimary" panose="020B0500000000000000" pitchFamily="34" charset="0"/>
              </a:rPr>
              <a:t>designed to give teachers and parents information on how your child is progressing in phonics. It will help to identify whether your child needs additional support at this stage so that they do not fall behind in this vital early reading skill.</a:t>
            </a:r>
          </a:p>
          <a:p>
            <a:pPr marL="0" indent="0">
              <a:buNone/>
            </a:pPr>
            <a:endParaRPr lang="en-GB" dirty="0"/>
          </a:p>
        </p:txBody>
      </p:sp>
      <p:pic>
        <p:nvPicPr>
          <p:cNvPr id="5" name="Picture 9" descr="http://www.lancaster.k12.oh.us/userfiles/book%20clip%20art.jpg"/>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6848475" y="4362450"/>
            <a:ext cx="2362200"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3993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65125"/>
            <a:ext cx="11938819" cy="1325563"/>
          </a:xfrm>
        </p:spPr>
        <p:txBody>
          <a:bodyPr>
            <a:normAutofit fontScale="90000"/>
          </a:bodyPr>
          <a:lstStyle/>
          <a:p>
            <a:r>
              <a:rPr lang="en-GB" sz="4900" dirty="0">
                <a:latin typeface="SassoonPrimary" panose="020B0500000000000000" pitchFamily="34" charset="0"/>
              </a:rPr>
              <a:t>What </a:t>
            </a:r>
            <a:r>
              <a:rPr lang="en-GB" sz="4900" dirty="0" smtClean="0">
                <a:latin typeface="SassoonPrimary" panose="020B0500000000000000" pitchFamily="34" charset="0"/>
              </a:rPr>
              <a:t>will the phonics screening check look like?</a:t>
            </a:r>
            <a:r>
              <a:rPr lang="en-GB" dirty="0">
                <a:latin typeface="SassoonPrimary" panose="020B0500000000000000" pitchFamily="34" charset="0"/>
              </a:rPr>
              <a:t/>
            </a:r>
            <a:br>
              <a:rPr lang="en-GB" dirty="0">
                <a:latin typeface="SassoonPrimary" panose="020B0500000000000000" pitchFamily="34" charset="0"/>
              </a:rPr>
            </a:br>
            <a:endParaRPr lang="en-GB" dirty="0">
              <a:latin typeface="SassoonPrimary" panose="020B0500000000000000" pitchFamily="34" charset="0"/>
            </a:endParaRPr>
          </a:p>
        </p:txBody>
      </p:sp>
      <p:sp>
        <p:nvSpPr>
          <p:cNvPr id="3" name="Content Placeholder 2"/>
          <p:cNvSpPr>
            <a:spLocks noGrp="1"/>
          </p:cNvSpPr>
          <p:nvPr>
            <p:ph idx="1"/>
          </p:nvPr>
        </p:nvSpPr>
        <p:spPr>
          <a:xfrm>
            <a:off x="219075" y="1457325"/>
            <a:ext cx="11719743" cy="4719638"/>
          </a:xfrm>
        </p:spPr>
        <p:txBody>
          <a:bodyPr>
            <a:normAutofit/>
          </a:bodyPr>
          <a:lstStyle/>
          <a:p>
            <a:r>
              <a:rPr lang="en-US" dirty="0" smtClean="0">
                <a:latin typeface="SassoonPrimary" panose="020B0500000000000000" pitchFamily="34" charset="0"/>
              </a:rPr>
              <a:t>The children will be shown 20 real words and 20 pseudo (nonsense) words to sound out and read. </a:t>
            </a:r>
          </a:p>
          <a:p>
            <a:r>
              <a:rPr lang="en-US" dirty="0" smtClean="0">
                <a:latin typeface="SassoonPrimary" panose="020B0500000000000000" pitchFamily="34" charset="0"/>
              </a:rPr>
              <a:t>The children are given a </a:t>
            </a:r>
            <a:r>
              <a:rPr lang="en-US" b="1" dirty="0" smtClean="0">
                <a:latin typeface="SassoonPrimary" panose="020B0500000000000000" pitchFamily="34" charset="0"/>
              </a:rPr>
              <a:t>practice </a:t>
            </a:r>
            <a:r>
              <a:rPr lang="en-US" dirty="0" smtClean="0">
                <a:latin typeface="SassoonPrimary" panose="020B0500000000000000" pitchFamily="34" charset="0"/>
              </a:rPr>
              <a:t>set of 4 real words and 4 nonsense words before the check starts so that they understand what they need to do. </a:t>
            </a:r>
          </a:p>
          <a:p>
            <a:r>
              <a:rPr lang="en-US" dirty="0" smtClean="0">
                <a:latin typeface="SassoonPrimary" panose="020B0500000000000000" pitchFamily="34" charset="0"/>
              </a:rPr>
              <a:t>Nonsense words are included </a:t>
            </a:r>
            <a:r>
              <a:rPr lang="en-US" dirty="0" err="1" smtClean="0">
                <a:latin typeface="SassoonPrimary" panose="020B0500000000000000" pitchFamily="34" charset="0"/>
              </a:rPr>
              <a:t>i</a:t>
            </a:r>
            <a:r>
              <a:rPr lang="en-GB" dirty="0" smtClean="0">
                <a:latin typeface="SassoonPrimary" panose="020B0500000000000000" pitchFamily="34" charset="0"/>
              </a:rPr>
              <a:t>n the check specifically to assess whether your child can decode a word using phonics skills and not their memory.</a:t>
            </a:r>
          </a:p>
          <a:p>
            <a:r>
              <a:rPr lang="en-GB" dirty="0" smtClean="0">
                <a:latin typeface="SassoonPrimary" panose="020B0500000000000000" pitchFamily="34" charset="0"/>
              </a:rPr>
              <a:t>The </a:t>
            </a:r>
            <a:r>
              <a:rPr lang="en-GB" dirty="0" smtClean="0">
                <a:latin typeface="SassoonPrimary" panose="020B0500000000000000" pitchFamily="34" charset="0"/>
              </a:rPr>
              <a:t>nonsense </a:t>
            </a:r>
            <a:r>
              <a:rPr lang="en-GB" dirty="0" smtClean="0">
                <a:latin typeface="SassoonPrimary" panose="020B0500000000000000" pitchFamily="34" charset="0"/>
              </a:rPr>
              <a:t>words will be shown to your child with a picture of a monster and they will be aware that they are reading a non-word.</a:t>
            </a:r>
          </a:p>
          <a:p>
            <a:pPr marL="0" indent="0">
              <a:buNone/>
            </a:pPr>
            <a:endParaRPr lang="en-US" dirty="0" smtClean="0">
              <a:latin typeface="SassoonPrimary" panose="020B0500000000000000" pitchFamily="34" charset="0"/>
            </a:endParaRPr>
          </a:p>
          <a:p>
            <a:pPr marL="0" indent="0">
              <a:buNone/>
            </a:pPr>
            <a:endParaRPr lang="en-US" dirty="0">
              <a:latin typeface="SassoonPrimary" panose="020B0500000000000000" pitchFamily="34" charset="0"/>
            </a:endParaRPr>
          </a:p>
          <a:p>
            <a:pPr marL="0" indent="0">
              <a:buNone/>
            </a:pPr>
            <a:endParaRPr lang="en-GB" dirty="0">
              <a:latin typeface="SassoonPrimary" panose="020B0500000000000000" pitchFamily="34" charset="0"/>
            </a:endParaRPr>
          </a:p>
        </p:txBody>
      </p:sp>
    </p:spTree>
    <p:extLst>
      <p:ext uri="{BB962C8B-B14F-4D97-AF65-F5344CB8AC3E}">
        <p14:creationId xmlns:p14="http://schemas.microsoft.com/office/powerpoint/2010/main" val="3461791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65125"/>
            <a:ext cx="11938819" cy="1325563"/>
          </a:xfrm>
        </p:spPr>
        <p:txBody>
          <a:bodyPr>
            <a:normAutofit fontScale="90000"/>
          </a:bodyPr>
          <a:lstStyle/>
          <a:p>
            <a:r>
              <a:rPr lang="en-GB" sz="4900" dirty="0">
                <a:latin typeface="SassoonPrimary" panose="020B0500000000000000" pitchFamily="34" charset="0"/>
              </a:rPr>
              <a:t>What </a:t>
            </a:r>
            <a:r>
              <a:rPr lang="en-GB" sz="4900" dirty="0" smtClean="0">
                <a:latin typeface="SassoonPrimary" panose="020B0500000000000000" pitchFamily="34" charset="0"/>
              </a:rPr>
              <a:t>will the phonics screening check look like?</a:t>
            </a:r>
            <a:r>
              <a:rPr lang="en-GB" dirty="0">
                <a:latin typeface="SassoonPrimary" panose="020B0500000000000000" pitchFamily="34" charset="0"/>
              </a:rPr>
              <a:t/>
            </a:r>
            <a:br>
              <a:rPr lang="en-GB" dirty="0">
                <a:latin typeface="SassoonPrimary" panose="020B0500000000000000" pitchFamily="34" charset="0"/>
              </a:rPr>
            </a:br>
            <a:endParaRPr lang="en-GB" dirty="0">
              <a:latin typeface="SassoonPrimary" panose="020B0500000000000000" pitchFamily="34" charset="0"/>
            </a:endParaRPr>
          </a:p>
        </p:txBody>
      </p:sp>
      <p:sp>
        <p:nvSpPr>
          <p:cNvPr id="3" name="Content Placeholder 2"/>
          <p:cNvSpPr>
            <a:spLocks noGrp="1"/>
          </p:cNvSpPr>
          <p:nvPr>
            <p:ph idx="1"/>
          </p:nvPr>
        </p:nvSpPr>
        <p:spPr>
          <a:xfrm>
            <a:off x="838200" y="1457325"/>
            <a:ext cx="10515600" cy="4719638"/>
          </a:xfrm>
        </p:spPr>
        <p:txBody>
          <a:bodyPr/>
          <a:lstStyle/>
          <a:p>
            <a:pPr marL="0" indent="0">
              <a:buNone/>
            </a:pPr>
            <a:r>
              <a:rPr lang="en-US" dirty="0" smtClean="0">
                <a:latin typeface="SassoonPrimary" panose="020B0500000000000000" pitchFamily="34" charset="0"/>
              </a:rPr>
              <a:t>Below is an example of materials from a past phonics screening check.</a:t>
            </a:r>
          </a:p>
          <a:p>
            <a:pPr marL="0" indent="0">
              <a:buNone/>
            </a:pPr>
            <a:endParaRPr lang="en-GB" dirty="0">
              <a:latin typeface="SassoonPrimary" panose="020B0500000000000000" pitchFamily="34" charset="0"/>
            </a:endParaRPr>
          </a:p>
        </p:txBody>
      </p:sp>
      <p:pic>
        <p:nvPicPr>
          <p:cNvPr id="5" name="Picture 4"/>
          <p:cNvPicPr>
            <a:picLocks noChangeAspect="1"/>
          </p:cNvPicPr>
          <p:nvPr/>
        </p:nvPicPr>
        <p:blipFill>
          <a:blip r:embed="rId2"/>
          <a:stretch>
            <a:fillRect/>
          </a:stretch>
        </p:blipFill>
        <p:spPr>
          <a:xfrm>
            <a:off x="1110523" y="2533569"/>
            <a:ext cx="2742339" cy="3643394"/>
          </a:xfrm>
          <a:prstGeom prst="rect">
            <a:avLst/>
          </a:prstGeom>
        </p:spPr>
      </p:pic>
      <p:sp>
        <p:nvSpPr>
          <p:cNvPr id="6" name="TextBox 5"/>
          <p:cNvSpPr txBox="1"/>
          <p:nvPr/>
        </p:nvSpPr>
        <p:spPr>
          <a:xfrm>
            <a:off x="3962399" y="6280172"/>
            <a:ext cx="4581525" cy="523220"/>
          </a:xfrm>
          <a:prstGeom prst="rect">
            <a:avLst/>
          </a:prstGeom>
          <a:noFill/>
        </p:spPr>
        <p:txBody>
          <a:bodyPr wrap="square" rtlCol="0">
            <a:spAutoFit/>
          </a:bodyPr>
          <a:lstStyle/>
          <a:p>
            <a:pPr algn="ctr"/>
            <a:r>
              <a:rPr lang="en-US" sz="2800" dirty="0" smtClean="0">
                <a:latin typeface="SassoonPrimary" panose="020B0500000000000000" pitchFamily="34" charset="0"/>
              </a:rPr>
              <a:t>Real words</a:t>
            </a:r>
            <a:endParaRPr lang="en-GB" sz="2800" dirty="0">
              <a:latin typeface="SassoonPrimary" panose="020B0500000000000000" pitchFamily="34" charset="0"/>
            </a:endParaRPr>
          </a:p>
        </p:txBody>
      </p:sp>
      <p:pic>
        <p:nvPicPr>
          <p:cNvPr id="7" name="Picture 6"/>
          <p:cNvPicPr>
            <a:picLocks noChangeAspect="1"/>
          </p:cNvPicPr>
          <p:nvPr/>
        </p:nvPicPr>
        <p:blipFill rotWithShape="1">
          <a:blip r:embed="rId3"/>
          <a:srcRect l="6344" t="4187" b="3636"/>
          <a:stretch/>
        </p:blipFill>
        <p:spPr>
          <a:xfrm>
            <a:off x="4743450" y="1984069"/>
            <a:ext cx="2952750" cy="4264332"/>
          </a:xfrm>
          <a:prstGeom prst="rect">
            <a:avLst/>
          </a:prstGeom>
        </p:spPr>
      </p:pic>
      <p:sp>
        <p:nvSpPr>
          <p:cNvPr id="9" name="TextBox 8"/>
          <p:cNvSpPr txBox="1"/>
          <p:nvPr/>
        </p:nvSpPr>
        <p:spPr>
          <a:xfrm>
            <a:off x="152400" y="6274356"/>
            <a:ext cx="4514850" cy="369332"/>
          </a:xfrm>
          <a:prstGeom prst="rect">
            <a:avLst/>
          </a:prstGeom>
          <a:noFill/>
        </p:spPr>
        <p:txBody>
          <a:bodyPr wrap="square" rtlCol="0">
            <a:spAutoFit/>
          </a:bodyPr>
          <a:lstStyle/>
          <a:p>
            <a:pPr algn="ctr"/>
            <a:r>
              <a:rPr lang="en-US" dirty="0" smtClean="0">
                <a:latin typeface="SassoonPrimary" panose="020B0500000000000000" pitchFamily="34" charset="0"/>
              </a:rPr>
              <a:t>Children’s booklet</a:t>
            </a:r>
            <a:endParaRPr lang="en-GB" dirty="0">
              <a:latin typeface="SassoonPrimary" panose="020B0500000000000000" pitchFamily="34" charset="0"/>
            </a:endParaRPr>
          </a:p>
        </p:txBody>
      </p:sp>
      <p:pic>
        <p:nvPicPr>
          <p:cNvPr id="10" name="Picture 9"/>
          <p:cNvPicPr>
            <a:picLocks noChangeAspect="1"/>
          </p:cNvPicPr>
          <p:nvPr/>
        </p:nvPicPr>
        <p:blipFill rotWithShape="1">
          <a:blip r:embed="rId4"/>
          <a:srcRect l="6239" t="3268" r="3827" b="3639"/>
          <a:stretch/>
        </p:blipFill>
        <p:spPr>
          <a:xfrm>
            <a:off x="8405812" y="1959558"/>
            <a:ext cx="2852738" cy="4266101"/>
          </a:xfrm>
          <a:prstGeom prst="rect">
            <a:avLst/>
          </a:prstGeom>
        </p:spPr>
      </p:pic>
      <p:sp>
        <p:nvSpPr>
          <p:cNvPr id="11" name="TextBox 10"/>
          <p:cNvSpPr txBox="1"/>
          <p:nvPr/>
        </p:nvSpPr>
        <p:spPr>
          <a:xfrm>
            <a:off x="7541418" y="6208734"/>
            <a:ext cx="4581525" cy="523220"/>
          </a:xfrm>
          <a:prstGeom prst="rect">
            <a:avLst/>
          </a:prstGeom>
          <a:noFill/>
        </p:spPr>
        <p:txBody>
          <a:bodyPr wrap="square" rtlCol="0">
            <a:spAutoFit/>
          </a:bodyPr>
          <a:lstStyle/>
          <a:p>
            <a:pPr algn="ctr"/>
            <a:r>
              <a:rPr lang="en-US" sz="2800" dirty="0" smtClean="0">
                <a:latin typeface="SassoonPrimary" panose="020B0500000000000000" pitchFamily="34" charset="0"/>
              </a:rPr>
              <a:t>Nonsense words</a:t>
            </a:r>
            <a:endParaRPr lang="en-GB" sz="2800" dirty="0">
              <a:latin typeface="SassoonPrimary" panose="020B0500000000000000" pitchFamily="34" charset="0"/>
            </a:endParaRPr>
          </a:p>
        </p:txBody>
      </p:sp>
    </p:spTree>
    <p:extLst>
      <p:ext uri="{BB962C8B-B14F-4D97-AF65-F5344CB8AC3E}">
        <p14:creationId xmlns:p14="http://schemas.microsoft.com/office/powerpoint/2010/main" val="1333907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9900" y="0"/>
            <a:ext cx="10515600" cy="1325563"/>
          </a:xfrm>
        </p:spPr>
        <p:txBody>
          <a:bodyPr/>
          <a:lstStyle/>
          <a:p>
            <a:r>
              <a:rPr lang="en-GB" dirty="0">
                <a:latin typeface="SassoonPrimary" panose="020B0500000000000000" pitchFamily="34" charset="0"/>
              </a:rPr>
              <a:t>What does it check?</a:t>
            </a:r>
          </a:p>
        </p:txBody>
      </p:sp>
      <p:sp>
        <p:nvSpPr>
          <p:cNvPr id="3" name="Content Placeholder 2"/>
          <p:cNvSpPr>
            <a:spLocks noGrp="1"/>
          </p:cNvSpPr>
          <p:nvPr>
            <p:ph idx="1"/>
          </p:nvPr>
        </p:nvSpPr>
        <p:spPr>
          <a:xfrm>
            <a:off x="85725" y="1257300"/>
            <a:ext cx="11906249" cy="4919663"/>
          </a:xfrm>
        </p:spPr>
        <p:txBody>
          <a:bodyPr>
            <a:noAutofit/>
          </a:bodyPr>
          <a:lstStyle/>
          <a:p>
            <a:pPr marL="0" indent="0">
              <a:buNone/>
            </a:pPr>
            <a:r>
              <a:rPr lang="en-GB" sz="3200" dirty="0">
                <a:latin typeface="SassoonPrimary" panose="020B0500000000000000" pitchFamily="34" charset="0"/>
              </a:rPr>
              <a:t>It checks that your child can:</a:t>
            </a:r>
          </a:p>
          <a:p>
            <a:pPr lvl="0"/>
            <a:r>
              <a:rPr lang="en-GB" sz="3200" dirty="0">
                <a:latin typeface="SassoonPrimary" panose="020B0500000000000000" pitchFamily="34" charset="0"/>
              </a:rPr>
              <a:t>Sound out and blend graphemes in order to read simple words.</a:t>
            </a:r>
          </a:p>
          <a:p>
            <a:pPr lvl="0"/>
            <a:r>
              <a:rPr lang="en-GB" sz="3200" dirty="0">
                <a:latin typeface="SassoonPrimary" panose="020B0500000000000000" pitchFamily="34" charset="0"/>
              </a:rPr>
              <a:t>Read phonically decodable one-syllable and two-syllable words, e.g. cat, sand, windmill.</a:t>
            </a:r>
          </a:p>
          <a:p>
            <a:r>
              <a:rPr lang="en-GB" sz="3200" dirty="0">
                <a:latin typeface="SassoonPrimary" panose="020B0500000000000000" pitchFamily="34" charset="0"/>
              </a:rPr>
              <a:t>Read a selection of nonsense words which are referred to as pseudo </a:t>
            </a:r>
            <a:r>
              <a:rPr lang="en-GB" sz="3200" dirty="0" smtClean="0">
                <a:latin typeface="SassoonPrimary" panose="020B0500000000000000" pitchFamily="34" charset="0"/>
              </a:rPr>
              <a:t>words.</a:t>
            </a:r>
            <a:endParaRPr lang="en-GB" sz="3200" dirty="0">
              <a:latin typeface="SassoonPrimary" panose="020B0500000000000000" pitchFamily="34" charset="0"/>
            </a:endParaRPr>
          </a:p>
        </p:txBody>
      </p:sp>
      <p:pic>
        <p:nvPicPr>
          <p:cNvPr id="4" name="Picture 3"/>
          <p:cNvPicPr>
            <a:picLocks noChangeAspect="1"/>
          </p:cNvPicPr>
          <p:nvPr/>
        </p:nvPicPr>
        <p:blipFill>
          <a:blip r:embed="rId2"/>
          <a:stretch>
            <a:fillRect/>
          </a:stretch>
        </p:blipFill>
        <p:spPr>
          <a:xfrm>
            <a:off x="5695950" y="4405312"/>
            <a:ext cx="3333750" cy="2296875"/>
          </a:xfrm>
          <a:prstGeom prst="rect">
            <a:avLst/>
          </a:prstGeom>
        </p:spPr>
      </p:pic>
    </p:spTree>
    <p:extLst>
      <p:ext uri="{BB962C8B-B14F-4D97-AF65-F5344CB8AC3E}">
        <p14:creationId xmlns:p14="http://schemas.microsoft.com/office/powerpoint/2010/main" val="13801883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9900" y="0"/>
            <a:ext cx="10515600" cy="1325563"/>
          </a:xfrm>
        </p:spPr>
        <p:txBody>
          <a:bodyPr/>
          <a:lstStyle/>
          <a:p>
            <a:r>
              <a:rPr lang="en-GB" dirty="0" smtClean="0">
                <a:latin typeface="SassoonPrimary" panose="020B0500000000000000" pitchFamily="34" charset="0"/>
              </a:rPr>
              <a:t>Where will it take place?</a:t>
            </a:r>
            <a:endParaRPr lang="en-GB" dirty="0">
              <a:latin typeface="SassoonPrimary" panose="020B0500000000000000" pitchFamily="34" charset="0"/>
            </a:endParaRPr>
          </a:p>
        </p:txBody>
      </p:sp>
      <p:sp>
        <p:nvSpPr>
          <p:cNvPr id="3" name="Content Placeholder 2"/>
          <p:cNvSpPr>
            <a:spLocks noGrp="1"/>
          </p:cNvSpPr>
          <p:nvPr>
            <p:ph idx="1"/>
          </p:nvPr>
        </p:nvSpPr>
        <p:spPr>
          <a:xfrm>
            <a:off x="85725" y="1257300"/>
            <a:ext cx="11906249" cy="4919663"/>
          </a:xfrm>
        </p:spPr>
        <p:txBody>
          <a:bodyPr>
            <a:noAutofit/>
          </a:bodyPr>
          <a:lstStyle/>
          <a:p>
            <a:pPr marL="0" indent="0">
              <a:buNone/>
            </a:pPr>
            <a:r>
              <a:rPr lang="en-GB" sz="3200" dirty="0" smtClean="0">
                <a:latin typeface="SassoonPrimary" panose="020B0500000000000000" pitchFamily="34" charset="0"/>
              </a:rPr>
              <a:t>The screening check will take place with each child’s teacher in a quiet room. Children will be given as much time as they need to complete the check and it will be very similar to the activities that the children already complete during their daily phonics sessions. </a:t>
            </a:r>
            <a:endParaRPr lang="en-GB" sz="3200" dirty="0">
              <a:latin typeface="SassoonPrimary" panose="020B0500000000000000" pitchFamily="34" charset="0"/>
            </a:endParaRPr>
          </a:p>
        </p:txBody>
      </p:sp>
      <p:pic>
        <p:nvPicPr>
          <p:cNvPr id="5" name="Picture 4"/>
          <p:cNvPicPr>
            <a:picLocks noChangeAspect="1"/>
          </p:cNvPicPr>
          <p:nvPr/>
        </p:nvPicPr>
        <p:blipFill>
          <a:blip r:embed="rId2"/>
          <a:stretch>
            <a:fillRect/>
          </a:stretch>
        </p:blipFill>
        <p:spPr>
          <a:xfrm>
            <a:off x="6677024" y="3495675"/>
            <a:ext cx="2058483" cy="2895600"/>
          </a:xfrm>
          <a:prstGeom prst="rect">
            <a:avLst/>
          </a:prstGeom>
        </p:spPr>
      </p:pic>
    </p:spTree>
    <p:extLst>
      <p:ext uri="{BB962C8B-B14F-4D97-AF65-F5344CB8AC3E}">
        <p14:creationId xmlns:p14="http://schemas.microsoft.com/office/powerpoint/2010/main" val="4023958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Primary" panose="020B0500000000000000" pitchFamily="34" charset="0"/>
              </a:rPr>
              <a:t>When will I find out if my child has passed the check?</a:t>
            </a:r>
            <a:endParaRPr lang="en-GB" dirty="0">
              <a:latin typeface="SassoonPrimary" panose="020B0500000000000000" pitchFamily="34" charset="0"/>
            </a:endParaRPr>
          </a:p>
        </p:txBody>
      </p:sp>
      <p:sp>
        <p:nvSpPr>
          <p:cNvPr id="3" name="Content Placeholder 2"/>
          <p:cNvSpPr>
            <a:spLocks noGrp="1"/>
          </p:cNvSpPr>
          <p:nvPr>
            <p:ph idx="1"/>
          </p:nvPr>
        </p:nvSpPr>
        <p:spPr>
          <a:xfrm>
            <a:off x="838200" y="2499782"/>
            <a:ext cx="10147660" cy="3318936"/>
          </a:xfrm>
        </p:spPr>
        <p:txBody>
          <a:bodyPr>
            <a:normAutofit/>
          </a:bodyPr>
          <a:lstStyle/>
          <a:p>
            <a:pPr marL="0" indent="0">
              <a:buNone/>
            </a:pPr>
            <a:r>
              <a:rPr lang="en-US" sz="3600" dirty="0" smtClean="0">
                <a:latin typeface="SassoonPrimary" panose="020B0500000000000000" pitchFamily="34" charset="0"/>
              </a:rPr>
              <a:t>Parents will be informed as to whether their child passed the screening check </a:t>
            </a:r>
            <a:r>
              <a:rPr lang="en-US" sz="3600" b="1" dirty="0" smtClean="0">
                <a:latin typeface="SassoonPrimary" panose="020B0500000000000000" pitchFamily="34" charset="0"/>
              </a:rPr>
              <a:t>in the summer. </a:t>
            </a:r>
            <a:r>
              <a:rPr lang="en-US" sz="3600" dirty="0" smtClean="0">
                <a:latin typeface="SassoonPrimary" panose="020B0500000000000000" pitchFamily="34" charset="0"/>
              </a:rPr>
              <a:t>We will not know a pass mark until it is released nationally in the summer, so cannot tell you before then.</a:t>
            </a:r>
            <a:endParaRPr lang="en-GB" sz="3600" dirty="0"/>
          </a:p>
        </p:txBody>
      </p:sp>
    </p:spTree>
    <p:extLst>
      <p:ext uri="{BB962C8B-B14F-4D97-AF65-F5344CB8AC3E}">
        <p14:creationId xmlns:p14="http://schemas.microsoft.com/office/powerpoint/2010/main" val="3225719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Primary" panose="020B0500000000000000" pitchFamily="34" charset="0"/>
              </a:rPr>
              <a:t>What happens to the results?</a:t>
            </a:r>
          </a:p>
        </p:txBody>
      </p:sp>
      <p:sp>
        <p:nvSpPr>
          <p:cNvPr id="3" name="Content Placeholder 2"/>
          <p:cNvSpPr>
            <a:spLocks noGrp="1"/>
          </p:cNvSpPr>
          <p:nvPr>
            <p:ph idx="1"/>
          </p:nvPr>
        </p:nvSpPr>
        <p:spPr/>
        <p:txBody>
          <a:bodyPr/>
          <a:lstStyle/>
          <a:p>
            <a:pPr marL="0" indent="0">
              <a:buNone/>
            </a:pPr>
            <a:r>
              <a:rPr lang="en-GB" sz="3200" dirty="0">
                <a:latin typeface="SassoonPrimary" panose="020B0500000000000000" pitchFamily="34" charset="0"/>
              </a:rPr>
              <a:t>The school will report your child’s results to you by the end of the summer term as well as to the local authority, but the results won’t be published in a league table as with SATs. If you have any concerns, do talk to your teacher about this in a parents’ meeting or after school.</a:t>
            </a:r>
          </a:p>
          <a:p>
            <a:pPr marL="0" indent="0">
              <a:buNone/>
            </a:pPr>
            <a:endParaRPr lang="en-GB" dirty="0"/>
          </a:p>
        </p:txBody>
      </p:sp>
    </p:spTree>
    <p:extLst>
      <p:ext uri="{BB962C8B-B14F-4D97-AF65-F5344CB8AC3E}">
        <p14:creationId xmlns:p14="http://schemas.microsoft.com/office/powerpoint/2010/main" val="3873683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 y="365125"/>
            <a:ext cx="12268200" cy="1325563"/>
          </a:xfrm>
        </p:spPr>
        <p:txBody>
          <a:bodyPr>
            <a:normAutofit/>
          </a:bodyPr>
          <a:lstStyle/>
          <a:p>
            <a:r>
              <a:rPr lang="en-GB" dirty="0">
                <a:latin typeface="SassoonPrimary" panose="020B0500000000000000" pitchFamily="34" charset="0"/>
              </a:rPr>
              <a:t>What should I do if my child is struggling to decode a word?</a:t>
            </a:r>
          </a:p>
        </p:txBody>
      </p:sp>
      <p:sp>
        <p:nvSpPr>
          <p:cNvPr id="3" name="Content Placeholder 2"/>
          <p:cNvSpPr>
            <a:spLocks noGrp="1"/>
          </p:cNvSpPr>
          <p:nvPr>
            <p:ph idx="1"/>
          </p:nvPr>
        </p:nvSpPr>
        <p:spPr>
          <a:xfrm>
            <a:off x="896983" y="1690688"/>
            <a:ext cx="11837942" cy="5653087"/>
          </a:xfrm>
        </p:spPr>
        <p:txBody>
          <a:bodyPr>
            <a:normAutofit/>
          </a:bodyPr>
          <a:lstStyle/>
          <a:p>
            <a:pPr lvl="0"/>
            <a:r>
              <a:rPr lang="en-GB" dirty="0">
                <a:latin typeface="SassoonPrimary" panose="020B0500000000000000" pitchFamily="34" charset="0"/>
              </a:rPr>
              <a:t>Say each sound in the word from left to right.</a:t>
            </a:r>
          </a:p>
          <a:p>
            <a:pPr lvl="0"/>
            <a:r>
              <a:rPr lang="en-GB" dirty="0">
                <a:latin typeface="SassoonPrimary" panose="020B0500000000000000" pitchFamily="34" charset="0"/>
              </a:rPr>
              <a:t>Blend the sounds by pointing to each </a:t>
            </a:r>
            <a:r>
              <a:rPr lang="en-GB" dirty="0" smtClean="0">
                <a:latin typeface="SassoonPrimary" panose="020B0500000000000000" pitchFamily="34" charset="0"/>
              </a:rPr>
              <a:t>letter</a:t>
            </a:r>
          </a:p>
          <a:p>
            <a:pPr marL="0" lvl="0" indent="0">
              <a:buNone/>
            </a:pPr>
            <a:endParaRPr lang="en-US" dirty="0" smtClean="0">
              <a:latin typeface="SassoonPrimary" panose="020B0500000000000000" pitchFamily="34" charset="0"/>
            </a:endParaRPr>
          </a:p>
          <a:p>
            <a:pPr marL="0" indent="0">
              <a:buNone/>
            </a:pPr>
            <a:endParaRPr lang="en-GB" dirty="0"/>
          </a:p>
        </p:txBody>
      </p:sp>
      <p:pic>
        <p:nvPicPr>
          <p:cNvPr id="4" name="Picture 3"/>
          <p:cNvPicPr>
            <a:picLocks noChangeAspect="1"/>
          </p:cNvPicPr>
          <p:nvPr/>
        </p:nvPicPr>
        <p:blipFill>
          <a:blip r:embed="rId2"/>
          <a:stretch>
            <a:fillRect/>
          </a:stretch>
        </p:blipFill>
        <p:spPr>
          <a:xfrm>
            <a:off x="2409825" y="2807493"/>
            <a:ext cx="7553326" cy="3822348"/>
          </a:xfrm>
          <a:prstGeom prst="rect">
            <a:avLst/>
          </a:prstGeom>
        </p:spPr>
      </p:pic>
    </p:spTree>
    <p:extLst>
      <p:ext uri="{BB962C8B-B14F-4D97-AF65-F5344CB8AC3E}">
        <p14:creationId xmlns:p14="http://schemas.microsoft.com/office/powerpoint/2010/main" val="38362559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325" y="365125"/>
            <a:ext cx="11144250" cy="1325563"/>
          </a:xfrm>
        </p:spPr>
        <p:txBody>
          <a:bodyPr>
            <a:normAutofit/>
          </a:bodyPr>
          <a:lstStyle/>
          <a:p>
            <a:r>
              <a:rPr lang="en-GB" dirty="0">
                <a:latin typeface="SassoonPrimary" panose="020B0500000000000000" pitchFamily="34" charset="0"/>
              </a:rPr>
              <a:t>What should I do if my child is struggling to decode a word?</a:t>
            </a:r>
          </a:p>
        </p:txBody>
      </p:sp>
      <p:sp>
        <p:nvSpPr>
          <p:cNvPr id="3" name="Content Placeholder 2"/>
          <p:cNvSpPr>
            <a:spLocks noGrp="1"/>
          </p:cNvSpPr>
          <p:nvPr>
            <p:ph idx="1"/>
          </p:nvPr>
        </p:nvSpPr>
        <p:spPr>
          <a:xfrm>
            <a:off x="896983" y="1690688"/>
            <a:ext cx="11837942" cy="5653087"/>
          </a:xfrm>
        </p:spPr>
        <p:txBody>
          <a:bodyPr>
            <a:normAutofit/>
          </a:bodyPr>
          <a:lstStyle/>
          <a:p>
            <a:pPr marL="0" lvl="0" indent="0">
              <a:buNone/>
            </a:pPr>
            <a:endParaRPr lang="en-GB" dirty="0">
              <a:latin typeface="SassoonPrimary" panose="020B0500000000000000" pitchFamily="34" charset="0"/>
            </a:endParaRPr>
          </a:p>
          <a:p>
            <a:pPr lvl="0"/>
            <a:r>
              <a:rPr lang="en-GB" dirty="0" smtClean="0">
                <a:latin typeface="SassoonPrimary" panose="020B0500000000000000" pitchFamily="34" charset="0"/>
              </a:rPr>
              <a:t>Work </a:t>
            </a:r>
            <a:r>
              <a:rPr lang="en-GB" dirty="0">
                <a:latin typeface="SassoonPrimary" panose="020B0500000000000000" pitchFamily="34" charset="0"/>
              </a:rPr>
              <a:t>at your child’s pace.</a:t>
            </a:r>
          </a:p>
          <a:p>
            <a:pPr lvl="0"/>
            <a:r>
              <a:rPr lang="en-GB" dirty="0">
                <a:latin typeface="SassoonPrimary" panose="020B0500000000000000" pitchFamily="34" charset="0"/>
              </a:rPr>
              <a:t>Always be positive and give lots of praise and encouragement.</a:t>
            </a:r>
          </a:p>
          <a:p>
            <a:pPr marL="0" indent="0">
              <a:buNone/>
            </a:pPr>
            <a:endParaRPr lang="en-GB" dirty="0"/>
          </a:p>
        </p:txBody>
      </p:sp>
      <p:pic>
        <p:nvPicPr>
          <p:cNvPr id="6" name="Picture 5"/>
          <p:cNvPicPr>
            <a:picLocks noChangeAspect="1"/>
          </p:cNvPicPr>
          <p:nvPr/>
        </p:nvPicPr>
        <p:blipFill>
          <a:blip r:embed="rId2"/>
          <a:stretch>
            <a:fillRect/>
          </a:stretch>
        </p:blipFill>
        <p:spPr>
          <a:xfrm>
            <a:off x="4156706" y="3795712"/>
            <a:ext cx="4221488" cy="2709863"/>
          </a:xfrm>
          <a:prstGeom prst="rect">
            <a:avLst/>
          </a:prstGeom>
        </p:spPr>
      </p:pic>
    </p:spTree>
    <p:extLst>
      <p:ext uri="{BB962C8B-B14F-4D97-AF65-F5344CB8AC3E}">
        <p14:creationId xmlns:p14="http://schemas.microsoft.com/office/powerpoint/2010/main" val="1740285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9501" y="440889"/>
            <a:ext cx="9601196" cy="514974"/>
          </a:xfrm>
        </p:spPr>
        <p:txBody>
          <a:bodyPr>
            <a:noAutofit/>
          </a:bodyPr>
          <a:lstStyle/>
          <a:p>
            <a:r>
              <a:rPr lang="en-GB" dirty="0" smtClean="0">
                <a:latin typeface="SassoonPrimary" panose="020B0500000000000000" pitchFamily="34" charset="0"/>
              </a:rPr>
              <a:t>How can I help?</a:t>
            </a:r>
            <a:endParaRPr lang="en-GB" dirty="0">
              <a:latin typeface="SassoonPrimary" panose="020B0500000000000000" pitchFamily="34" charset="0"/>
            </a:endParaRPr>
          </a:p>
        </p:txBody>
      </p:sp>
      <p:sp>
        <p:nvSpPr>
          <p:cNvPr id="3" name="Content Placeholder 2"/>
          <p:cNvSpPr>
            <a:spLocks noGrp="1"/>
          </p:cNvSpPr>
          <p:nvPr>
            <p:ph idx="1"/>
          </p:nvPr>
        </p:nvSpPr>
        <p:spPr>
          <a:xfrm>
            <a:off x="860612" y="1479177"/>
            <a:ext cx="10479741" cy="4988298"/>
          </a:xfrm>
        </p:spPr>
        <p:txBody>
          <a:bodyPr>
            <a:normAutofit fontScale="25000" lnSpcReduction="20000"/>
          </a:bodyPr>
          <a:lstStyle/>
          <a:p>
            <a:pPr>
              <a:spcBef>
                <a:spcPct val="50000"/>
              </a:spcBef>
              <a:buFontTx/>
              <a:buChar char="•"/>
            </a:pPr>
            <a:r>
              <a:rPr lang="en-GB" altLang="en-US" sz="11200" dirty="0">
                <a:solidFill>
                  <a:srgbClr val="CC0000"/>
                </a:solidFill>
                <a:latin typeface="SassoonPrimary" panose="020B0500000000000000" pitchFamily="34" charset="0"/>
              </a:rPr>
              <a:t>REMEMBER:  Phonics is not the only thing needed to become a fluent reader.</a:t>
            </a:r>
          </a:p>
          <a:p>
            <a:pPr>
              <a:spcBef>
                <a:spcPct val="50000"/>
              </a:spcBef>
              <a:buFontTx/>
              <a:buChar char="•"/>
            </a:pPr>
            <a:r>
              <a:rPr lang="en-GB" altLang="en-US" sz="11200" dirty="0">
                <a:latin typeface="SassoonPrimary" panose="020B0500000000000000" pitchFamily="34" charset="0"/>
              </a:rPr>
              <a:t>Please continue to read with your child each night and encourage them to:</a:t>
            </a:r>
          </a:p>
          <a:p>
            <a:pPr>
              <a:spcBef>
                <a:spcPct val="50000"/>
              </a:spcBef>
              <a:buFontTx/>
              <a:buChar char="•"/>
            </a:pPr>
            <a:r>
              <a:rPr lang="en-GB" altLang="en-US" sz="11200" dirty="0">
                <a:latin typeface="SassoonPrimary" panose="020B0500000000000000" pitchFamily="34" charset="0"/>
              </a:rPr>
              <a:t>Sound out</a:t>
            </a:r>
          </a:p>
          <a:p>
            <a:pPr>
              <a:spcBef>
                <a:spcPct val="50000"/>
              </a:spcBef>
              <a:buFontTx/>
              <a:buChar char="•"/>
            </a:pPr>
            <a:r>
              <a:rPr lang="en-GB" altLang="en-US" sz="11200" dirty="0">
                <a:latin typeface="SassoonPrimary" panose="020B0500000000000000" pitchFamily="34" charset="0"/>
              </a:rPr>
              <a:t>Re-read to check it makes sense.</a:t>
            </a:r>
          </a:p>
          <a:p>
            <a:pPr>
              <a:spcBef>
                <a:spcPct val="50000"/>
              </a:spcBef>
              <a:buFontTx/>
              <a:buChar char="•"/>
            </a:pPr>
            <a:r>
              <a:rPr lang="en-GB" altLang="en-US" sz="11200" dirty="0">
                <a:latin typeface="SassoonPrimary" panose="020B0500000000000000" pitchFamily="34" charset="0"/>
              </a:rPr>
              <a:t>Use pictures for clues.</a:t>
            </a:r>
          </a:p>
          <a:p>
            <a:pPr>
              <a:spcBef>
                <a:spcPct val="50000"/>
              </a:spcBef>
              <a:buFontTx/>
              <a:buChar char="•"/>
            </a:pPr>
            <a:r>
              <a:rPr lang="en-GB" altLang="en-US" sz="11200" dirty="0">
                <a:latin typeface="SassoonPrimary" panose="020B0500000000000000" pitchFamily="34" charset="0"/>
              </a:rPr>
              <a:t>Ask questions about the book.</a:t>
            </a:r>
          </a:p>
          <a:p>
            <a:pPr>
              <a:spcBef>
                <a:spcPct val="50000"/>
              </a:spcBef>
              <a:buFontTx/>
              <a:buChar char="•"/>
            </a:pPr>
            <a:r>
              <a:rPr lang="en-GB" altLang="en-US" sz="11200" dirty="0">
                <a:latin typeface="SassoonPrimary" panose="020B0500000000000000" pitchFamily="34" charset="0"/>
              </a:rPr>
              <a:t>And most importantly ENJOY READING!</a:t>
            </a:r>
          </a:p>
          <a:p>
            <a:endParaRPr lang="en-GB" dirty="0"/>
          </a:p>
        </p:txBody>
      </p:sp>
      <p:pic>
        <p:nvPicPr>
          <p:cNvPr id="5" name="Picture 4"/>
          <p:cNvPicPr>
            <a:picLocks noChangeAspect="1"/>
          </p:cNvPicPr>
          <p:nvPr/>
        </p:nvPicPr>
        <p:blipFill>
          <a:blip r:embed="rId2"/>
          <a:stretch>
            <a:fillRect/>
          </a:stretch>
        </p:blipFill>
        <p:spPr>
          <a:xfrm>
            <a:off x="8239124" y="3000375"/>
            <a:ext cx="3246391" cy="2438400"/>
          </a:xfrm>
          <a:prstGeom prst="rect">
            <a:avLst/>
          </a:prstGeom>
        </p:spPr>
      </p:pic>
    </p:spTree>
    <p:extLst>
      <p:ext uri="{BB962C8B-B14F-4D97-AF65-F5344CB8AC3E}">
        <p14:creationId xmlns:p14="http://schemas.microsoft.com/office/powerpoint/2010/main" val="2857447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757645"/>
            <a:ext cx="9601196" cy="635727"/>
          </a:xfrm>
        </p:spPr>
        <p:txBody>
          <a:bodyPr>
            <a:normAutofit fontScale="90000"/>
          </a:bodyPr>
          <a:lstStyle/>
          <a:p>
            <a:r>
              <a:rPr lang="en-US" dirty="0" smtClean="0">
                <a:latin typeface="SassoonPrimary" panose="020B0500000000000000" pitchFamily="34" charset="0"/>
              </a:rPr>
              <a:t>Useful phonics websites</a:t>
            </a:r>
            <a:endParaRPr lang="en-GB" dirty="0">
              <a:latin typeface="SassoonPrimary" panose="020B0500000000000000" pitchFamily="34" charset="0"/>
            </a:endParaRPr>
          </a:p>
        </p:txBody>
      </p:sp>
      <p:sp>
        <p:nvSpPr>
          <p:cNvPr id="3" name="Content Placeholder 2"/>
          <p:cNvSpPr>
            <a:spLocks noGrp="1"/>
          </p:cNvSpPr>
          <p:nvPr>
            <p:ph idx="1"/>
          </p:nvPr>
        </p:nvSpPr>
        <p:spPr>
          <a:xfrm>
            <a:off x="809897" y="1280160"/>
            <a:ext cx="10755086" cy="4807131"/>
          </a:xfrm>
        </p:spPr>
        <p:txBody>
          <a:bodyPr>
            <a:normAutofit fontScale="25000" lnSpcReduction="20000"/>
          </a:bodyPr>
          <a:lstStyle/>
          <a:p>
            <a:pPr marL="0" indent="0">
              <a:buNone/>
            </a:pPr>
            <a:endParaRPr lang="en-GB" dirty="0"/>
          </a:p>
          <a:p>
            <a:r>
              <a:rPr lang="en-GB" sz="8000" dirty="0" err="1">
                <a:latin typeface="SassoonPrimary" panose="020B0500000000000000" pitchFamily="34" charset="0"/>
              </a:rPr>
              <a:t>Alphablocks</a:t>
            </a:r>
            <a:r>
              <a:rPr lang="en-GB" sz="8000" dirty="0">
                <a:latin typeface="SassoonPrimary" panose="020B0500000000000000" pitchFamily="34" charset="0"/>
              </a:rPr>
              <a:t> - lots of videos and games to help with recognising letters and reading. </a:t>
            </a:r>
            <a:br>
              <a:rPr lang="en-GB" sz="8000" dirty="0">
                <a:latin typeface="SassoonPrimary" panose="020B0500000000000000" pitchFamily="34" charset="0"/>
              </a:rPr>
            </a:br>
            <a:r>
              <a:rPr lang="en-GB" sz="8000" u="sng" dirty="0">
                <a:latin typeface="SassoonPrimary" panose="020B0500000000000000" pitchFamily="34" charset="0"/>
                <a:hlinkClick r:id="rId2"/>
              </a:rPr>
              <a:t>www.bbc.co.uk/cbeebies/shows/alphablocks </a:t>
            </a:r>
            <a:r>
              <a:rPr lang="en-GB" sz="8000" dirty="0">
                <a:latin typeface="SassoonPrimary" panose="020B0500000000000000" pitchFamily="34" charset="0"/>
              </a:rPr>
              <a:t/>
            </a:r>
            <a:br>
              <a:rPr lang="en-GB" sz="8000" dirty="0">
                <a:latin typeface="SassoonPrimary" panose="020B0500000000000000" pitchFamily="34" charset="0"/>
              </a:rPr>
            </a:br>
            <a:r>
              <a:rPr lang="en-GB" sz="8000" dirty="0">
                <a:latin typeface="SassoonPrimary" panose="020B0500000000000000" pitchFamily="34" charset="0"/>
              </a:rPr>
              <a:t/>
            </a:r>
            <a:br>
              <a:rPr lang="en-GB" sz="8000" dirty="0">
                <a:latin typeface="SassoonPrimary" panose="020B0500000000000000" pitchFamily="34" charset="0"/>
              </a:rPr>
            </a:br>
            <a:r>
              <a:rPr lang="en-GB" sz="8000" dirty="0">
                <a:latin typeface="SassoonPrimary" panose="020B0500000000000000" pitchFamily="34" charset="0"/>
              </a:rPr>
              <a:t>​Phonics Games - A variety of different interactive games  </a:t>
            </a:r>
            <a:br>
              <a:rPr lang="en-GB" sz="8000" dirty="0">
                <a:latin typeface="SassoonPrimary" panose="020B0500000000000000" pitchFamily="34" charset="0"/>
              </a:rPr>
            </a:br>
            <a:r>
              <a:rPr lang="en-GB" sz="8000" u="sng" dirty="0">
                <a:latin typeface="SassoonPrimary" panose="020B0500000000000000" pitchFamily="34" charset="0"/>
                <a:hlinkClick r:id="rId3"/>
              </a:rPr>
              <a:t>www.ictgames.com/mobilePage/forestPhonics/index.html</a:t>
            </a:r>
            <a:r>
              <a:rPr lang="en-GB" sz="8000" dirty="0">
                <a:latin typeface="SassoonPrimary" panose="020B0500000000000000" pitchFamily="34" charset="0"/>
              </a:rPr>
              <a:t/>
            </a:r>
            <a:br>
              <a:rPr lang="en-GB" sz="8000" dirty="0">
                <a:latin typeface="SassoonPrimary" panose="020B0500000000000000" pitchFamily="34" charset="0"/>
              </a:rPr>
            </a:br>
            <a:r>
              <a:rPr lang="en-GB" sz="8000" dirty="0">
                <a:latin typeface="SassoonPrimary" panose="020B0500000000000000" pitchFamily="34" charset="0"/>
              </a:rPr>
              <a:t/>
            </a:r>
            <a:br>
              <a:rPr lang="en-GB" sz="8000" dirty="0">
                <a:latin typeface="SassoonPrimary" panose="020B0500000000000000" pitchFamily="34" charset="0"/>
              </a:rPr>
            </a:br>
            <a:r>
              <a:rPr lang="en-GB" sz="8000" dirty="0">
                <a:latin typeface="SassoonPrimary" panose="020B0500000000000000" pitchFamily="34" charset="0"/>
              </a:rPr>
              <a:t/>
            </a:r>
            <a:br>
              <a:rPr lang="en-GB" sz="8000" dirty="0">
                <a:latin typeface="SassoonPrimary" panose="020B0500000000000000" pitchFamily="34" charset="0"/>
              </a:rPr>
            </a:br>
            <a:r>
              <a:rPr lang="en-GB" sz="8000" dirty="0">
                <a:latin typeface="SassoonPrimary" panose="020B0500000000000000" pitchFamily="34" charset="0"/>
              </a:rPr>
              <a:t>Letters and sounds initial sound game- this game lets your child reveal a sound/letter and then try to find the picture that starts with the same sound. </a:t>
            </a:r>
            <a:r>
              <a:rPr lang="en-GB" sz="8000" u="sng" dirty="0">
                <a:latin typeface="SassoonPrimary" panose="020B0500000000000000" pitchFamily="34" charset="0"/>
                <a:hlinkClick r:id="rId4"/>
              </a:rPr>
              <a:t>www.letters-and-sounds.com/phase-3-games.html</a:t>
            </a:r>
            <a:r>
              <a:rPr lang="en-GB" sz="8000" dirty="0">
                <a:latin typeface="SassoonPrimary" panose="020B0500000000000000" pitchFamily="34" charset="0"/>
              </a:rPr>
              <a:t/>
            </a:r>
            <a:br>
              <a:rPr lang="en-GB" sz="8000" dirty="0">
                <a:latin typeface="SassoonPrimary" panose="020B0500000000000000" pitchFamily="34" charset="0"/>
              </a:rPr>
            </a:br>
            <a:r>
              <a:rPr lang="en-GB" sz="8000" dirty="0">
                <a:latin typeface="SassoonPrimary" panose="020B0500000000000000" pitchFamily="34" charset="0"/>
              </a:rPr>
              <a:t/>
            </a:r>
            <a:br>
              <a:rPr lang="en-GB" sz="8000" dirty="0">
                <a:latin typeface="SassoonPrimary" panose="020B0500000000000000" pitchFamily="34" charset="0"/>
              </a:rPr>
            </a:br>
            <a:r>
              <a:rPr lang="en-GB" sz="8000" dirty="0">
                <a:latin typeface="SassoonPrimary" panose="020B0500000000000000" pitchFamily="34" charset="0"/>
              </a:rPr>
              <a:t>​</a:t>
            </a:r>
            <a:br>
              <a:rPr lang="en-GB" sz="8000" dirty="0">
                <a:latin typeface="SassoonPrimary" panose="020B0500000000000000" pitchFamily="34" charset="0"/>
              </a:rPr>
            </a:br>
            <a:r>
              <a:rPr lang="en-GB" sz="8000" dirty="0">
                <a:latin typeface="SassoonPrimary" panose="020B0500000000000000" pitchFamily="34" charset="0"/>
              </a:rPr>
              <a:t>BBC </a:t>
            </a:r>
            <a:r>
              <a:rPr lang="en-GB" sz="8000" dirty="0" err="1">
                <a:latin typeface="SassoonPrimary" panose="020B0500000000000000" pitchFamily="34" charset="0"/>
              </a:rPr>
              <a:t>Bitesize</a:t>
            </a:r>
            <a:r>
              <a:rPr lang="en-GB" sz="8000" dirty="0">
                <a:latin typeface="SassoonPrimary" panose="020B0500000000000000" pitchFamily="34" charset="0"/>
              </a:rPr>
              <a:t> - this game allows your child to listen to the sounds in a word and to pick the correct letter. Then they can see what word they have made with all of the sounds together. </a:t>
            </a:r>
            <a:r>
              <a:rPr lang="en-GB" sz="8000" u="sng" dirty="0">
                <a:latin typeface="SassoonPrimary" panose="020B0500000000000000" pitchFamily="34" charset="0"/>
                <a:hlinkClick r:id="rId5"/>
              </a:rPr>
              <a:t>www.bbc.co.uk/bitesize/topics/zyfkng8/articles/zt27y4j</a:t>
            </a:r>
            <a:r>
              <a:rPr lang="en-GB" sz="8000" dirty="0">
                <a:latin typeface="SassoonPrimary" panose="020B0500000000000000" pitchFamily="34" charset="0"/>
              </a:rPr>
              <a:t/>
            </a:r>
            <a:br>
              <a:rPr lang="en-GB" sz="8000" dirty="0">
                <a:latin typeface="SassoonPrimary" panose="020B0500000000000000" pitchFamily="34" charset="0"/>
              </a:rPr>
            </a:br>
            <a:r>
              <a:rPr lang="en-GB" sz="8000" dirty="0">
                <a:latin typeface="SassoonPrimary" panose="020B0500000000000000" pitchFamily="34" charset="0"/>
              </a:rPr>
              <a:t/>
            </a:r>
            <a:br>
              <a:rPr lang="en-GB" sz="8000" dirty="0">
                <a:latin typeface="SassoonPrimary" panose="020B0500000000000000" pitchFamily="34" charset="0"/>
              </a:rPr>
            </a:br>
            <a:r>
              <a:rPr lang="en-GB" sz="8000" dirty="0">
                <a:latin typeface="SassoonPrimary" panose="020B0500000000000000" pitchFamily="34" charset="0"/>
              </a:rPr>
              <a:t>Phonics play - there are several free games to play that will help your child with their blending and segmenting.</a:t>
            </a:r>
            <a:br>
              <a:rPr lang="en-GB" sz="8000" dirty="0">
                <a:latin typeface="SassoonPrimary" panose="020B0500000000000000" pitchFamily="34" charset="0"/>
              </a:rPr>
            </a:br>
            <a:r>
              <a:rPr lang="en-GB" sz="8000" u="sng" dirty="0">
                <a:latin typeface="SassoonPrimary" panose="020B0500000000000000" pitchFamily="34" charset="0"/>
                <a:hlinkClick r:id="rId6"/>
              </a:rPr>
              <a:t>www.phonicsplay.co.uk/Phase3Menu.htm</a:t>
            </a:r>
            <a:endParaRPr lang="en-GB" sz="8000" dirty="0">
              <a:latin typeface="SassoonPrimary" panose="020B0500000000000000" pitchFamily="34" charset="0"/>
            </a:endParaRPr>
          </a:p>
          <a:p>
            <a:endParaRPr lang="en-GB" sz="2000" dirty="0"/>
          </a:p>
        </p:txBody>
      </p:sp>
    </p:spTree>
    <p:extLst>
      <p:ext uri="{BB962C8B-B14F-4D97-AF65-F5344CB8AC3E}">
        <p14:creationId xmlns:p14="http://schemas.microsoft.com/office/powerpoint/2010/main" val="13298886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949194" y="1885949"/>
            <a:ext cx="3937505" cy="3686175"/>
          </a:xfrm>
          <a:prstGeom prst="rect">
            <a:avLst/>
          </a:prstGeom>
        </p:spPr>
      </p:pic>
      <p:sp>
        <p:nvSpPr>
          <p:cNvPr id="3" name="Content Placeholder 2"/>
          <p:cNvSpPr>
            <a:spLocks noGrp="1"/>
          </p:cNvSpPr>
          <p:nvPr>
            <p:ph idx="1"/>
          </p:nvPr>
        </p:nvSpPr>
        <p:spPr>
          <a:xfrm>
            <a:off x="476250" y="358774"/>
            <a:ext cx="11015662" cy="6346826"/>
          </a:xfrm>
        </p:spPr>
        <p:txBody>
          <a:bodyPr>
            <a:normAutofit fontScale="92500" lnSpcReduction="10000"/>
          </a:bodyPr>
          <a:lstStyle/>
          <a:p>
            <a:pPr marL="0" indent="0">
              <a:buNone/>
            </a:pPr>
            <a:r>
              <a:rPr lang="en-US" sz="4400" dirty="0" smtClean="0">
                <a:latin typeface="SassoonPrimary" panose="020B0500000000000000" pitchFamily="34" charset="0"/>
              </a:rPr>
              <a:t>Please do not hesitate to come and see us if you have further questions. </a:t>
            </a:r>
          </a:p>
          <a:p>
            <a:pPr marL="0" indent="0">
              <a:buNone/>
            </a:pPr>
            <a:endParaRPr lang="en-US" sz="4400" dirty="0">
              <a:latin typeface="SassoonPrimary" panose="020B0500000000000000" pitchFamily="34" charset="0"/>
            </a:endParaRPr>
          </a:p>
          <a:p>
            <a:pPr marL="0" indent="0">
              <a:buNone/>
            </a:pPr>
            <a:endParaRPr lang="en-US" sz="4400" dirty="0" smtClean="0">
              <a:latin typeface="SassoonPrimary" panose="020B0500000000000000" pitchFamily="34" charset="0"/>
            </a:endParaRPr>
          </a:p>
          <a:p>
            <a:pPr marL="0" indent="0">
              <a:buNone/>
            </a:pPr>
            <a:endParaRPr lang="en-US" sz="4400" dirty="0">
              <a:latin typeface="SassoonPrimary" panose="020B0500000000000000" pitchFamily="34" charset="0"/>
            </a:endParaRPr>
          </a:p>
          <a:p>
            <a:pPr marL="0" indent="0">
              <a:buNone/>
            </a:pPr>
            <a:endParaRPr lang="en-US" sz="4400" dirty="0" smtClean="0">
              <a:latin typeface="SassoonPrimary" panose="020B0500000000000000" pitchFamily="34" charset="0"/>
            </a:endParaRPr>
          </a:p>
          <a:p>
            <a:pPr marL="0" indent="0">
              <a:buNone/>
            </a:pPr>
            <a:endParaRPr lang="en-US" sz="4400" dirty="0">
              <a:latin typeface="SassoonPrimary" panose="020B0500000000000000" pitchFamily="34" charset="0"/>
            </a:endParaRPr>
          </a:p>
          <a:p>
            <a:pPr marL="0" indent="0">
              <a:buNone/>
            </a:pPr>
            <a:endParaRPr lang="en-US" sz="4400" dirty="0" smtClean="0">
              <a:latin typeface="SassoonPrimary" panose="020B0500000000000000" pitchFamily="34" charset="0"/>
            </a:endParaRPr>
          </a:p>
          <a:p>
            <a:pPr marL="0" indent="0">
              <a:buNone/>
            </a:pPr>
            <a:endParaRPr lang="en-US" sz="4400" dirty="0" smtClean="0">
              <a:latin typeface="SassoonPrimary" panose="020B0500000000000000" pitchFamily="34" charset="0"/>
            </a:endParaRPr>
          </a:p>
          <a:p>
            <a:pPr marL="0" indent="0" algn="ctr">
              <a:buNone/>
            </a:pPr>
            <a:r>
              <a:rPr lang="en-US" sz="4400" dirty="0" smtClean="0">
                <a:latin typeface="SassoonPrimary" panose="020B0500000000000000" pitchFamily="34" charset="0"/>
              </a:rPr>
              <a:t>   Thank you so much for coming.</a:t>
            </a:r>
            <a:endParaRPr lang="en-GB" sz="4400" dirty="0">
              <a:latin typeface="SassoonPrimary" panose="020B0500000000000000" pitchFamily="34" charset="0"/>
            </a:endParaRPr>
          </a:p>
        </p:txBody>
      </p:sp>
    </p:spTree>
    <p:extLst>
      <p:ext uri="{BB962C8B-B14F-4D97-AF65-F5344CB8AC3E}">
        <p14:creationId xmlns:p14="http://schemas.microsoft.com/office/powerpoint/2010/main" val="5517334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96F44853F85324E8B6BCD71CEF5F7E7" ma:contentTypeVersion="12" ma:contentTypeDescription="Create a new document." ma:contentTypeScope="" ma:versionID="3c15c9d0fa1553eba14ae693d2df064c">
  <xsd:schema xmlns:xsd="http://www.w3.org/2001/XMLSchema" xmlns:xs="http://www.w3.org/2001/XMLSchema" xmlns:p="http://schemas.microsoft.com/office/2006/metadata/properties" xmlns:ns3="92ec2401-a84d-42fd-ab9e-9738fb594952" targetNamespace="http://schemas.microsoft.com/office/2006/metadata/properties" ma:root="true" ma:fieldsID="fc318f7471a72830f19aaeafa11e403c" ns3:_="">
    <xsd:import namespace="92ec2401-a84d-42fd-ab9e-9738fb594952"/>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DateTaken" minOccurs="0"/>
                <xsd:element ref="ns3:MediaServiceLocation"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ec2401-a84d-42fd-ab9e-9738fb5949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92ec2401-a84d-42fd-ab9e-9738fb59495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11E6E19-6284-40D9-B688-94999ABD0B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ec2401-a84d-42fd-ab9e-9738fb5949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46B8531-8894-428A-8A0B-CF6A481B2D5A}">
  <ds:schemaRefs>
    <ds:schemaRef ds:uri="http://schemas.microsoft.com/office/2006/documentManagement/types"/>
    <ds:schemaRef ds:uri="http://purl.org/dc/terms/"/>
    <ds:schemaRef ds:uri="http://schemas.openxmlformats.org/package/2006/metadata/core-properties"/>
    <ds:schemaRef ds:uri="92ec2401-a84d-42fd-ab9e-9738fb594952"/>
    <ds:schemaRef ds:uri="http://purl.org/dc/dcmitype/"/>
    <ds:schemaRef ds:uri="http://schemas.microsoft.com/office/infopath/2007/PartnerControls"/>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C451B7DC-0CDD-45DE-9EA0-B5E97A67A67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77</TotalTime>
  <Words>824</Words>
  <Application>Microsoft Office PowerPoint</Application>
  <PresentationFormat>Widescreen</PresentationFormat>
  <Paragraphs>57</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SassoonPrimary</vt:lpstr>
      <vt:lpstr>Office Theme</vt:lpstr>
      <vt:lpstr>   Year 1: Phonics Screening Check Information for Parents </vt:lpstr>
      <vt:lpstr>Phonics Assessment: Year 1</vt:lpstr>
      <vt:lpstr>What is the Year 1 phonics screening check?</vt:lpstr>
      <vt:lpstr>What will the phonics screening check look like? </vt:lpstr>
      <vt:lpstr>What will the phonics screening check look like? </vt:lpstr>
      <vt:lpstr>What does it check?</vt:lpstr>
      <vt:lpstr>Where will it take place?</vt:lpstr>
      <vt:lpstr>When will I find out if my child has passed the check?</vt:lpstr>
      <vt:lpstr>What happens to the results?</vt:lpstr>
      <vt:lpstr>What should I do if my child is struggling to decode a word?</vt:lpstr>
      <vt:lpstr>What should I do if my child is struggling to decode a word?</vt:lpstr>
      <vt:lpstr>How can I help?</vt:lpstr>
      <vt:lpstr>Useful phonics websites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One: Phonics Screening Check Information for Parents</dc:title>
  <dc:creator>Davies, Iona</dc:creator>
  <cp:lastModifiedBy>Davies, Iona</cp:lastModifiedBy>
  <cp:revision>35</cp:revision>
  <dcterms:created xsi:type="dcterms:W3CDTF">2023-04-19T18:57:01Z</dcterms:created>
  <dcterms:modified xsi:type="dcterms:W3CDTF">2023-05-05T10:50:47Z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0x010100896F44853F85324E8B6BCD71CEF5F7E7</vt:lpwstr>
  </property>
</Properties>
</file>