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19"/>
  </p:handoutMasterIdLst>
  <p:sldIdLst>
    <p:sldId id="256" r:id="rId5"/>
    <p:sldId id="257" r:id="rId6"/>
    <p:sldId id="262" r:id="rId7"/>
    <p:sldId id="264" r:id="rId8"/>
    <p:sldId id="261" r:id="rId9"/>
    <p:sldId id="260" r:id="rId10"/>
    <p:sldId id="263" r:id="rId11"/>
    <p:sldId id="259" r:id="rId12"/>
    <p:sldId id="268" r:id="rId13"/>
    <p:sldId id="269" r:id="rId14"/>
    <p:sldId id="267" r:id="rId15"/>
    <p:sldId id="258" r:id="rId16"/>
    <p:sldId id="266" r:id="rId17"/>
    <p:sldId id="265" r:id="rId18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CCE248-4D59-4D4B-98E2-3BD3EEF8DDB9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CA94ABD-BCCF-451E-9E9D-2ED5718E161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7406503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725595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84948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619621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92054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59538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912487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43026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574607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329365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0951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11FA17-1835-421E-BBAC-F492772479B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6323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411FA17-1835-421E-BBAC-F492772479B2}" type="datetimeFigureOut">
              <a:rPr lang="en-GB" smtClean="0"/>
              <a:t>19/09/2023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3941A-6CD9-4409-848E-FDCEC2EE778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8531150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image" Target="../media/image10.jpe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png"/><Relationship Id="rId12" Type="http://schemas.openxmlformats.org/officeDocument/2006/relationships/image" Target="../media/image9.jpeg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5" Type="http://schemas.openxmlformats.org/officeDocument/2006/relationships/image" Target="../media/image12.png"/><Relationship Id="rId10" Type="http://schemas.openxmlformats.org/officeDocument/2006/relationships/image" Target="../media/image7.jpeg"/><Relationship Id="rId4" Type="http://schemas.openxmlformats.org/officeDocument/2006/relationships/image" Target="../media/image1.png"/><Relationship Id="rId9" Type="http://schemas.openxmlformats.org/officeDocument/2006/relationships/image" Target="../media/image6.png"/><Relationship Id="rId14" Type="http://schemas.openxmlformats.org/officeDocument/2006/relationships/image" Target="../media/image11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7.png"/><Relationship Id="rId12" Type="http://schemas.openxmlformats.org/officeDocument/2006/relationships/image" Target="../media/image2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png"/><Relationship Id="rId11" Type="http://schemas.openxmlformats.org/officeDocument/2006/relationships/image" Target="../media/image21.jpeg"/><Relationship Id="rId5" Type="http://schemas.openxmlformats.org/officeDocument/2006/relationships/image" Target="../media/image15.jpeg"/><Relationship Id="rId10" Type="http://schemas.openxmlformats.org/officeDocument/2006/relationships/image" Target="../media/image20.jpeg"/><Relationship Id="rId4" Type="http://schemas.openxmlformats.org/officeDocument/2006/relationships/image" Target="../media/image14.jpeg"/><Relationship Id="rId9" Type="http://schemas.openxmlformats.org/officeDocument/2006/relationships/image" Target="../media/image19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24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12.png"/><Relationship Id="rId5" Type="http://schemas.openxmlformats.org/officeDocument/2006/relationships/image" Target="../media/image23.png"/><Relationship Id="rId4" Type="http://schemas.openxmlformats.org/officeDocument/2006/relationships/image" Target="../media/image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1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5" Type="http://schemas.openxmlformats.org/officeDocument/2006/relationships/image" Target="../media/image12.png"/><Relationship Id="rId4" Type="http://schemas.openxmlformats.org/officeDocument/2006/relationships/image" Target="../media/image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2.png"/><Relationship Id="rId5" Type="http://schemas.openxmlformats.org/officeDocument/2006/relationships/image" Target="../media/image27.jpg"/><Relationship Id="rId4" Type="http://schemas.openxmlformats.org/officeDocument/2006/relationships/image" Target="../media/image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2.png"/><Relationship Id="rId5" Type="http://schemas.openxmlformats.org/officeDocument/2006/relationships/image" Target="../media/image28.jpeg"/><Relationship Id="rId4" Type="http://schemas.openxmlformats.org/officeDocument/2006/relationships/image" Target="../media/image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whitefield-inf.lancs.sch.uk/online-games/" TargetMode="External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1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5.png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34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1.png"/><Relationship Id="rId9" Type="http://schemas.openxmlformats.org/officeDocument/2006/relationships/image" Target="../media/image12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17908" y="779318"/>
            <a:ext cx="3771900" cy="26289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51265" y="3599411"/>
            <a:ext cx="62677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Welcome to Year 1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12292" y="361919"/>
            <a:ext cx="3015269" cy="2043682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2292" y="2229235"/>
            <a:ext cx="1291411" cy="1914612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1596" y="4143846"/>
            <a:ext cx="2990521" cy="204871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8"/>
          <a:srcRect r="9018"/>
          <a:stretch/>
        </p:blipFill>
        <p:spPr>
          <a:xfrm>
            <a:off x="9602584" y="324784"/>
            <a:ext cx="1924483" cy="2075757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02149" y="4505723"/>
            <a:ext cx="1861476" cy="1738591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880" y="4505723"/>
            <a:ext cx="1168323" cy="872636"/>
          </a:xfrm>
          <a:prstGeom prst="rect">
            <a:avLst/>
          </a:prstGeom>
        </p:spPr>
      </p:pic>
      <p:pic>
        <p:nvPicPr>
          <p:cNvPr id="15" name="Picture 1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425997" y="324784"/>
            <a:ext cx="1632403" cy="1989296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903"/>
          <a:stretch/>
        </p:blipFill>
        <p:spPr>
          <a:xfrm>
            <a:off x="1870364" y="2369389"/>
            <a:ext cx="1751754" cy="1774458"/>
          </a:xfrm>
          <a:prstGeom prst="rect">
            <a:avLst/>
          </a:prstGeom>
        </p:spPr>
      </p:pic>
      <p:pic>
        <p:nvPicPr>
          <p:cNvPr id="17" name="Picture 16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80881" y="2294292"/>
            <a:ext cx="2982744" cy="2227852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 rotWithShape="1"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7150"/>
          <a:stretch/>
        </p:blipFill>
        <p:spPr>
          <a:xfrm rot="5400000">
            <a:off x="8643527" y="5207941"/>
            <a:ext cx="873521" cy="1198817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15"/>
          <a:stretch>
            <a:fillRect/>
          </a:stretch>
        </p:blipFill>
        <p:spPr>
          <a:xfrm>
            <a:off x="5560176" y="5416360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2354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07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45527" y="568383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40574" y="74996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77639" y="398108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34145" y="568383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Meet the Year 1 Team! 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09352" y="1277736"/>
            <a:ext cx="4303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CW Cursive Writing 1" panose="03050602040000000000" pitchFamily="66" charset="0"/>
              </a:rPr>
              <a:t>In Class </a:t>
            </a:r>
            <a:r>
              <a:rPr lang="en-GB" sz="2000" dirty="0" smtClean="0">
                <a:solidFill>
                  <a:schemeClr val="accent1"/>
                </a:solidFill>
                <a:latin typeface="CCW Cursive Writing 1" panose="03050602040000000000" pitchFamily="66" charset="0"/>
              </a:rPr>
              <a:t>4</a:t>
            </a:r>
            <a:r>
              <a:rPr lang="en-GB" sz="1600" dirty="0" smtClean="0">
                <a:latin typeface="CCW Cursive Writing 1" panose="03050602040000000000" pitchFamily="66" charset="0"/>
              </a:rPr>
              <a:t> we have …</a:t>
            </a:r>
            <a:endParaRPr lang="en-GB" sz="1600" dirty="0">
              <a:latin typeface="CCW Cursive Writing 1" panose="03050602040000000000" pitchFamily="66" charset="0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09351" y="2677414"/>
            <a:ext cx="4303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CW Cursive Writing 1" panose="03050602040000000000" pitchFamily="66" charset="0"/>
              </a:rPr>
              <a:t>In Class </a:t>
            </a:r>
            <a:r>
              <a:rPr lang="en-GB" sz="2000" dirty="0">
                <a:solidFill>
                  <a:schemeClr val="accent6"/>
                </a:solidFill>
                <a:latin typeface="CCW Cursive Writing 1" panose="03050602040000000000" pitchFamily="66" charset="0"/>
              </a:rPr>
              <a:t>5</a:t>
            </a:r>
            <a:r>
              <a:rPr lang="en-GB" sz="1600" dirty="0" smtClean="0">
                <a:latin typeface="CCW Cursive Writing 1" panose="03050602040000000000" pitchFamily="66" charset="0"/>
              </a:rPr>
              <a:t> we have …</a:t>
            </a:r>
            <a:endParaRPr lang="en-GB" sz="1600" dirty="0">
              <a:latin typeface="CCW Cursive Writing 1" panose="03050602040000000000" pitchFamily="66" charset="0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09350" y="4071230"/>
            <a:ext cx="430322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dirty="0" smtClean="0">
                <a:latin typeface="CCW Cursive Writing 1" panose="03050602040000000000" pitchFamily="66" charset="0"/>
              </a:rPr>
              <a:t>In Class </a:t>
            </a:r>
            <a:r>
              <a:rPr lang="en-GB" sz="2000" dirty="0" smtClean="0">
                <a:solidFill>
                  <a:srgbClr val="7030A0"/>
                </a:solidFill>
                <a:latin typeface="CCW Cursive Writing 1" panose="03050602040000000000" pitchFamily="66" charset="0"/>
              </a:rPr>
              <a:t>6</a:t>
            </a:r>
            <a:r>
              <a:rPr lang="en-GB" sz="1600" dirty="0" smtClean="0">
                <a:latin typeface="CCW Cursive Writing 1" panose="03050602040000000000" pitchFamily="66" charset="0"/>
              </a:rPr>
              <a:t> we have …</a:t>
            </a:r>
            <a:endParaRPr lang="en-GB" sz="16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06172" y="1091603"/>
            <a:ext cx="1004455" cy="1361809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7955280" y="1462331"/>
            <a:ext cx="789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</a:t>
            </a:r>
            <a:r>
              <a:rPr lang="en-GB" dirty="0" err="1" smtClean="0"/>
              <a:t>Azam</a:t>
            </a:r>
            <a:endParaRPr lang="en-GB" dirty="0"/>
          </a:p>
        </p:txBody>
      </p:sp>
      <p:sp>
        <p:nvSpPr>
          <p:cNvPr id="17" name="TextBox 16"/>
          <p:cNvSpPr txBox="1"/>
          <p:nvPr/>
        </p:nvSpPr>
        <p:spPr>
          <a:xfrm>
            <a:off x="10023751" y="1449341"/>
            <a:ext cx="124314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</a:t>
            </a:r>
          </a:p>
          <a:p>
            <a:r>
              <a:rPr lang="en-US" dirty="0" err="1" smtClean="0"/>
              <a:t>Willan</a:t>
            </a:r>
            <a:r>
              <a:rPr lang="en-US" dirty="0" smtClean="0"/>
              <a:t> </a:t>
            </a:r>
            <a:endParaRPr lang="en-GB" dirty="0"/>
          </a:p>
        </p:txBody>
      </p:sp>
      <p:sp>
        <p:nvSpPr>
          <p:cNvPr id="18" name="TextBox 17"/>
          <p:cNvSpPr txBox="1"/>
          <p:nvPr/>
        </p:nvSpPr>
        <p:spPr>
          <a:xfrm>
            <a:off x="10222454" y="5521966"/>
            <a:ext cx="7897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Aziz</a:t>
            </a:r>
            <a:endParaRPr lang="en-GB" dirty="0"/>
          </a:p>
        </p:txBody>
      </p:sp>
      <p:sp>
        <p:nvSpPr>
          <p:cNvPr id="22" name="TextBox 21"/>
          <p:cNvSpPr txBox="1"/>
          <p:nvPr/>
        </p:nvSpPr>
        <p:spPr>
          <a:xfrm>
            <a:off x="7883960" y="4710023"/>
            <a:ext cx="942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Mrs</a:t>
            </a:r>
            <a:r>
              <a:rPr lang="en-US" dirty="0" smtClean="0"/>
              <a:t> Ahmed </a:t>
            </a:r>
            <a:endParaRPr lang="en-GB" dirty="0"/>
          </a:p>
        </p:txBody>
      </p:sp>
      <p:sp>
        <p:nvSpPr>
          <p:cNvPr id="24" name="TextBox 23"/>
          <p:cNvSpPr txBox="1"/>
          <p:nvPr/>
        </p:nvSpPr>
        <p:spPr>
          <a:xfrm>
            <a:off x="5830026" y="3041378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Williams </a:t>
            </a:r>
            <a:endParaRPr lang="en-GB" dirty="0"/>
          </a:p>
        </p:txBody>
      </p:sp>
      <p:sp>
        <p:nvSpPr>
          <p:cNvPr id="25" name="TextBox 24"/>
          <p:cNvSpPr txBox="1"/>
          <p:nvPr/>
        </p:nvSpPr>
        <p:spPr>
          <a:xfrm>
            <a:off x="8849433" y="3992845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</a:t>
            </a:r>
          </a:p>
          <a:p>
            <a:r>
              <a:rPr lang="en-GB" dirty="0" smtClean="0"/>
              <a:t>Harries</a:t>
            </a:r>
            <a:endParaRPr lang="en-GB" dirty="0"/>
          </a:p>
        </p:txBody>
      </p:sp>
      <p:sp>
        <p:nvSpPr>
          <p:cNvPr id="26" name="TextBox 25"/>
          <p:cNvSpPr txBox="1"/>
          <p:nvPr/>
        </p:nvSpPr>
        <p:spPr>
          <a:xfrm>
            <a:off x="5920659" y="1221933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Miss Elliott</a:t>
            </a:r>
            <a:endParaRPr lang="en-GB" dirty="0"/>
          </a:p>
        </p:txBody>
      </p:sp>
      <p:sp>
        <p:nvSpPr>
          <p:cNvPr id="27" name="TextBox 26"/>
          <p:cNvSpPr txBox="1"/>
          <p:nvPr/>
        </p:nvSpPr>
        <p:spPr>
          <a:xfrm>
            <a:off x="5904137" y="4726462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Mrs</a:t>
            </a:r>
            <a:r>
              <a:rPr lang="en-US" dirty="0" smtClean="0"/>
              <a:t> Hutton  </a:t>
            </a:r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614" t="37151" r="51416" b="27633"/>
          <a:stretch/>
        </p:blipFill>
        <p:spPr>
          <a:xfrm rot="5400000">
            <a:off x="8773495" y="1187954"/>
            <a:ext cx="1313953" cy="1048264"/>
          </a:xfrm>
          <a:prstGeom prst="rect">
            <a:avLst/>
          </a:prstGeom>
        </p:spPr>
      </p:pic>
      <p:pic>
        <p:nvPicPr>
          <p:cNvPr id="16" name="Picture 15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94" t="24251" r="41212" b="28850"/>
          <a:stretch/>
        </p:blipFill>
        <p:spPr>
          <a:xfrm rot="5400000">
            <a:off x="6704606" y="4388842"/>
            <a:ext cx="1223973" cy="988068"/>
          </a:xfrm>
          <a:prstGeom prst="rect">
            <a:avLst/>
          </a:prstGeom>
        </p:spPr>
      </p:pic>
      <p:pic>
        <p:nvPicPr>
          <p:cNvPr id="23" name="Picture 2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757078" y="4336221"/>
            <a:ext cx="1148872" cy="1372448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06339" y="4687500"/>
            <a:ext cx="1345355" cy="1637439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023751" y="2425444"/>
            <a:ext cx="1174494" cy="1519077"/>
          </a:xfrm>
          <a:prstGeom prst="rect">
            <a:avLst/>
          </a:prstGeom>
        </p:spPr>
      </p:pic>
      <p:sp>
        <p:nvSpPr>
          <p:cNvPr id="28" name="TextBox 27"/>
          <p:cNvSpPr txBox="1"/>
          <p:nvPr/>
        </p:nvSpPr>
        <p:spPr>
          <a:xfrm>
            <a:off x="10222454" y="3887418"/>
            <a:ext cx="101149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Mrs </a:t>
            </a:r>
            <a:r>
              <a:rPr lang="en-GB" dirty="0" err="1" smtClean="0"/>
              <a:t>Liaqat</a:t>
            </a:r>
            <a:endParaRPr lang="en-GB" dirty="0" smtClean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27268" y="2630913"/>
            <a:ext cx="971716" cy="1444856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7829684" y="2968857"/>
            <a:ext cx="9421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/>
              <a:t>Mrs</a:t>
            </a:r>
            <a:r>
              <a:rPr lang="en-US" dirty="0" smtClean="0"/>
              <a:t> </a:t>
            </a:r>
            <a:r>
              <a:rPr lang="en-US" dirty="0" err="1" smtClean="0"/>
              <a:t>Kausar</a:t>
            </a:r>
            <a:r>
              <a:rPr lang="en-US" dirty="0" smtClean="0"/>
              <a:t> </a:t>
            </a:r>
            <a:endParaRPr lang="en-GB" dirty="0"/>
          </a:p>
        </p:txBody>
      </p:sp>
      <p:pic>
        <p:nvPicPr>
          <p:cNvPr id="30" name="Picture 29" descr="\\13011domain.sch\userdata$\users\staff\williamsi\Downloads\20230908_125423 (1)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5449" y="2555196"/>
            <a:ext cx="1034577" cy="1367724"/>
          </a:xfrm>
          <a:prstGeom prst="rect">
            <a:avLst/>
          </a:prstGeom>
          <a:noFill/>
          <a:ln>
            <a:noFill/>
          </a:ln>
        </p:spPr>
      </p:pic>
      <p:pic>
        <p:nvPicPr>
          <p:cNvPr id="31" name="Picture 30" descr="C:\Users\williamsi\AppData\Local\Microsoft\Windows\INetCache\Content.Word\IMG_1821.JPG"/>
          <p:cNvPicPr/>
          <p:nvPr/>
        </p:nvPicPr>
        <p:blipFill rotWithShape="1"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9206" r="36907" b="13773"/>
          <a:stretch/>
        </p:blipFill>
        <p:spPr bwMode="auto">
          <a:xfrm rot="5400000">
            <a:off x="8498296" y="2699071"/>
            <a:ext cx="1555520" cy="1116159"/>
          </a:xfrm>
          <a:prstGeom prst="rect">
            <a:avLst/>
          </a:prstGeom>
          <a:noFill/>
          <a:ln>
            <a:noFill/>
          </a:ln>
        </p:spPr>
      </p:pic>
      <p:pic>
        <p:nvPicPr>
          <p:cNvPr id="32" name="Picture 31" descr="C:\Users\williamsi\AppData\Local\Microsoft\Windows\INetCache\Content.Word\IMG_1826.JPG"/>
          <p:cNvPicPr/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1996" r="32467" b="14063"/>
          <a:stretch/>
        </p:blipFill>
        <p:spPr bwMode="auto">
          <a:xfrm rot="5400000">
            <a:off x="4655329" y="1200028"/>
            <a:ext cx="1367155" cy="97091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4338258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CW Cursive Writing 1" panose="03050602040000000000" pitchFamily="66" charset="0"/>
              </a:rPr>
              <a:t>Classroom doors open </a:t>
            </a:r>
            <a:r>
              <a:rPr lang="en-GB" dirty="0" smtClean="0">
                <a:latin typeface="CCW Cursive Writing 1" panose="03050602040000000000" pitchFamily="66" charset="0"/>
              </a:rPr>
              <a:t>for drop off at </a:t>
            </a:r>
            <a:r>
              <a:rPr lang="en-GB" b="1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8.40am</a:t>
            </a:r>
            <a:r>
              <a:rPr lang="en-GB" dirty="0" smtClean="0">
                <a:latin typeface="CCW Cursive Writing 1" panose="03050602040000000000" pitchFamily="66" charset="0"/>
              </a:rPr>
              <a:t> </a:t>
            </a:r>
            <a:r>
              <a:rPr lang="en-GB" dirty="0">
                <a:latin typeface="CCW Cursive Writing 1" panose="03050602040000000000" pitchFamily="66" charset="0"/>
              </a:rPr>
              <a:t>and </a:t>
            </a:r>
            <a:r>
              <a:rPr lang="en-GB" dirty="0" smtClean="0">
                <a:latin typeface="CCW Cursive Writing 1" panose="03050602040000000000" pitchFamily="66" charset="0"/>
              </a:rPr>
              <a:t>for pickup at </a:t>
            </a:r>
            <a:r>
              <a:rPr lang="en-GB" b="1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3.10pm</a:t>
            </a:r>
            <a:r>
              <a:rPr lang="en-GB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solidFill>
                <a:srgbClr val="FF0000"/>
              </a:solidFill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CW Cursive Writing 1" panose="03050602040000000000" pitchFamily="66" charset="0"/>
              </a:rPr>
              <a:t>Please ensure your child is dropped off and picked up </a:t>
            </a:r>
            <a:r>
              <a:rPr lang="en-GB" dirty="0" smtClean="0">
                <a:latin typeface="CCW Cursive Writing 1" panose="03050602040000000000" pitchFamily="66" charset="0"/>
              </a:rPr>
              <a:t>promptly and you must hand your child over to the classroom team.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All children must be collected by an authorised adult on the class collection sheet. If another adult is going to collect your child please inform your class teacher.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Parent Reminders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244690" y="544004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89084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4305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826326" y="422818"/>
            <a:ext cx="626779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 smtClean="0">
                <a:latin typeface="CCW Cursive Writing 1" panose="03050602040000000000" pitchFamily="66" charset="0"/>
              </a:rPr>
              <a:t>Vocabulary Mats </a:t>
            </a:r>
            <a:endParaRPr lang="en-GB" sz="2800" dirty="0">
              <a:latin typeface="CCW Cursive Writing 1" panose="03050602040000000000" pitchFamily="66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639748" y="1163674"/>
            <a:ext cx="10042107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Each half term your child will bring home a </a:t>
            </a:r>
            <a:r>
              <a:rPr lang="en-GB" b="1" u="sng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vocabulary mat </a:t>
            </a:r>
            <a:r>
              <a:rPr lang="en-GB" dirty="0" smtClean="0">
                <a:latin typeface="CCW Cursive Writing 1" panose="03050602040000000000" pitchFamily="66" charset="0"/>
              </a:rPr>
              <a:t>and </a:t>
            </a:r>
            <a:r>
              <a:rPr lang="en-GB" b="1" u="sng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key learning hands</a:t>
            </a:r>
            <a:r>
              <a:rPr lang="en-GB" dirty="0" smtClean="0">
                <a:latin typeface="CCW Cursive Writing 1" panose="03050602040000000000" pitchFamily="66" charset="0"/>
              </a:rPr>
              <a:t> to show you what we will be learning over the half term. </a:t>
            </a:r>
          </a:p>
          <a:p>
            <a:pPr algn="ctr"/>
            <a:r>
              <a:rPr lang="en-GB" dirty="0" smtClean="0">
                <a:latin typeface="CCW Cursive Writing 1" panose="03050602040000000000" pitchFamily="66" charset="0"/>
              </a:rPr>
              <a:t>Please have a look at these with your children and talk about some of the language and things we will be looking at in preparation.  </a:t>
            </a:r>
            <a:endParaRPr lang="en-GB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057590" y="2918000"/>
            <a:ext cx="4945726" cy="3471340"/>
          </a:xfrm>
          <a:prstGeom prst="rect">
            <a:avLst/>
          </a:prstGeom>
        </p:spPr>
      </p:pic>
      <p:pic>
        <p:nvPicPr>
          <p:cNvPr id="3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44295" y="5567469"/>
            <a:ext cx="487363" cy="487363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25232" y="2918000"/>
            <a:ext cx="3098050" cy="32861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42377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566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15389" y="232756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Your child will receive Maths and English home learning every week. </a:t>
            </a: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Home learning will be sent home on </a:t>
            </a:r>
            <a:r>
              <a:rPr lang="en-GB" dirty="0">
                <a:latin typeface="CCW Cursive Writing 1" panose="03050602040000000000" pitchFamily="66" charset="0"/>
              </a:rPr>
              <a:t>a </a:t>
            </a:r>
            <a:r>
              <a:rPr lang="en-GB" b="1" dirty="0">
                <a:solidFill>
                  <a:srgbClr val="FF0000"/>
                </a:solidFill>
                <a:latin typeface="CCW Cursive Writing 1" panose="03050602040000000000" pitchFamily="66" charset="0"/>
              </a:rPr>
              <a:t>Wednesday</a:t>
            </a:r>
            <a:r>
              <a:rPr lang="en-GB" dirty="0">
                <a:latin typeface="CCW Cursive Writing 1" panose="03050602040000000000" pitchFamily="66" charset="0"/>
              </a:rPr>
              <a:t> and should be completed and returned the following </a:t>
            </a:r>
            <a:r>
              <a:rPr lang="en-GB" b="1" dirty="0">
                <a:solidFill>
                  <a:srgbClr val="FF0000"/>
                </a:solidFill>
                <a:latin typeface="CCW Cursive Writing 1" panose="03050602040000000000" pitchFamily="66" charset="0"/>
              </a:rPr>
              <a:t>Monday</a:t>
            </a:r>
            <a:r>
              <a:rPr lang="en-GB" dirty="0">
                <a:solidFill>
                  <a:srgbClr val="FF0000"/>
                </a:solidFill>
                <a:latin typeface="CCW Cursive Writing 1" panose="03050602040000000000" pitchFamily="66" charset="0"/>
              </a:rPr>
              <a:t>. </a:t>
            </a:r>
            <a:endParaRPr lang="en-GB" dirty="0" smtClean="0">
              <a:solidFill>
                <a:srgbClr val="FF0000"/>
              </a:solidFill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endParaRPr lang="en-GB" dirty="0">
              <a:solidFill>
                <a:schemeClr val="accent6"/>
              </a:solidFill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solidFill>
                  <a:schemeClr val="accent6"/>
                </a:solidFill>
                <a:latin typeface="CCW Cursive Writing 1" panose="03050602040000000000" pitchFamily="66" charset="0"/>
              </a:rPr>
              <a:t>If you have any questions about home learning please don’t hesitate to ask! </a:t>
            </a:r>
            <a:endParaRPr lang="en-GB" dirty="0">
              <a:solidFill>
                <a:schemeClr val="accent6"/>
              </a:solidFill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Home Learning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2473599" y="615876"/>
            <a:ext cx="1983659" cy="148162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872056" y="605862"/>
            <a:ext cx="1904520" cy="1422512"/>
          </a:xfrm>
          <a:prstGeom prst="rect">
            <a:avLst/>
          </a:prstGeom>
        </p:spPr>
      </p:pic>
      <p:pic>
        <p:nvPicPr>
          <p:cNvPr id="9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270816" y="5422627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68464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36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65760" y="224443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 smtClean="0">
              <a:solidFill>
                <a:schemeClr val="accent6">
                  <a:lumMod val="75000"/>
                </a:schemeClr>
              </a:solidFill>
              <a:latin typeface="XCCW Joined 1a" panose="03050602040000000000" pitchFamily="66" charset="0"/>
            </a:endParaRPr>
          </a:p>
          <a:p>
            <a:pPr algn="ctr"/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Phonics is a way of teaching children the skills of </a:t>
            </a:r>
            <a:r>
              <a:rPr lang="en-GB" b="1" u="sng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reading</a:t>
            </a:r>
            <a:r>
              <a:rPr lang="en-GB" b="1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 and </a:t>
            </a:r>
            <a:r>
              <a:rPr lang="en-GB" b="1" u="sng" dirty="0" smtClean="0">
                <a:solidFill>
                  <a:schemeClr val="accent6">
                    <a:lumMod val="75000"/>
                  </a:schemeClr>
                </a:solidFill>
                <a:latin typeface="XCCW Joined 1a" panose="03050602040000000000" pitchFamily="66" charset="0"/>
              </a:rPr>
              <a:t>writing. </a:t>
            </a:r>
          </a:p>
          <a:p>
            <a:pPr algn="ctr"/>
            <a:endParaRPr lang="en-GB" b="1" u="sng" dirty="0">
              <a:latin typeface="XCCW Joined 1a" panose="03050602040000000000" pitchFamily="66" charset="0"/>
            </a:endParaRPr>
          </a:p>
          <a:p>
            <a:pPr algn="ctr"/>
            <a:r>
              <a:rPr lang="en-GB" b="1" u="sng" dirty="0" smtClean="0">
                <a:latin typeface="XCCW Joined 1a" panose="03050602040000000000" pitchFamily="66" charset="0"/>
              </a:rPr>
              <a:t>How we teach phonics in school </a:t>
            </a:r>
          </a:p>
          <a:p>
            <a:pPr algn="ctr"/>
            <a:endParaRPr lang="en-GB" b="1" u="sng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taught </a:t>
            </a:r>
            <a:r>
              <a:rPr lang="en-GB" b="1" u="sng" dirty="0" smtClean="0">
                <a:latin typeface="XCCW Joined 1a" panose="03050602040000000000" pitchFamily="66" charset="0"/>
              </a:rPr>
              <a:t>every day </a:t>
            </a:r>
            <a:r>
              <a:rPr lang="en-GB" dirty="0" smtClean="0">
                <a:latin typeface="XCCW Joined 1a" panose="03050602040000000000" pitchFamily="66" charset="0"/>
              </a:rPr>
              <a:t>in a discreet 20 minute session.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interventions also take place daily. This is an additional phonics session aiming to boost any children that have gaps in their phonics knowledge.  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differentiated in each class and children are grouped based on their phonics needs.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Phonics is reinforced throughout all lessons and learning, to embed the skills and knowledge.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XCCW Joined 1a" panose="03050602040000000000" pitchFamily="66" charset="0"/>
              </a:rPr>
              <a:t>Please visit the </a:t>
            </a:r>
            <a:r>
              <a:rPr lang="en-GB" b="1" dirty="0" smtClean="0">
                <a:latin typeface="XCCW Joined 1a" panose="03050602040000000000" pitchFamily="66" charset="0"/>
              </a:rPr>
              <a:t>‘Phonics’ </a:t>
            </a:r>
            <a:r>
              <a:rPr lang="en-GB" dirty="0" smtClean="0">
                <a:latin typeface="XCCW Joined 1a" panose="03050602040000000000" pitchFamily="66" charset="0"/>
              </a:rPr>
              <a:t>page on the school website for more information. </a:t>
            </a:r>
          </a:p>
          <a:p>
            <a:endParaRPr lang="en-GB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0908" y="306666"/>
            <a:ext cx="1205345" cy="840089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59330" y="351349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Phonics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5803858" y="5884182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541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251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ctr">
              <a:buFont typeface="Arial" panose="020B0604020202020204" pitchFamily="34" charset="0"/>
              <a:buChar char="•"/>
            </a:pPr>
            <a:endParaRPr lang="en-GB" b="1" dirty="0">
              <a:latin typeface="XCCW Joined 1a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 smtClean="0">
                <a:latin typeface="CCW Cursive Writing 1" panose="03050602040000000000" pitchFamily="66" charset="0"/>
              </a:rPr>
              <a:t>Phonics Screening </a:t>
            </a:r>
            <a:endParaRPr lang="en-GB" sz="3200" dirty="0">
              <a:latin typeface="CCW Cursive Writing 1" panose="03050602040000000000" pitchFamily="66" charset="0"/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8482" y="3813164"/>
            <a:ext cx="5112868" cy="2556435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875607" y="1309090"/>
            <a:ext cx="10587644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At the end of year 1 in </a:t>
            </a:r>
            <a:r>
              <a:rPr lang="en-GB" sz="2000" b="1" dirty="0" smtClean="0">
                <a:latin typeface="XCCW Joined 1a" panose="03050602040000000000" pitchFamily="66" charset="0"/>
              </a:rPr>
              <a:t>June</a:t>
            </a:r>
            <a:r>
              <a:rPr lang="en-GB" sz="2000" dirty="0" smtClean="0">
                <a:latin typeface="XCCW Joined 1a" panose="03050602040000000000" pitchFamily="66" charset="0"/>
              </a:rPr>
              <a:t> we have a phonics screening check to asses the children’s phonics ability.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Children have to read 40 real and nonsense words.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This is used as an assessment tool to inform teachers planning.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If your child doesn’t meet the pass rate they will retake the check in year 2.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XCCW Joined 1a" panose="03050602040000000000" pitchFamily="66" charset="0"/>
              </a:rPr>
              <a:t>More information regarding the phonics screening check will be given nearer the time. </a:t>
            </a:r>
          </a:p>
          <a:p>
            <a:endParaRPr lang="en-GB" sz="2000" b="1" dirty="0">
              <a:latin typeface="XCCW Joined 1a" panose="03050602040000000000" pitchFamily="66" charset="0"/>
            </a:endParaRPr>
          </a:p>
        </p:txBody>
      </p:sp>
      <p:pic>
        <p:nvPicPr>
          <p:cNvPr id="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1211920" y="4667283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19353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814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75046" y="323553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902117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Reading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940311" y="1290999"/>
            <a:ext cx="10324407" cy="45550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Children’s reading will be listened to throughout the week so they will need to bring their reading book, reading record and book bags </a:t>
            </a:r>
            <a:r>
              <a:rPr lang="en-GB" b="1" u="sng" dirty="0" smtClean="0">
                <a:latin typeface="CCW Cursive Writing 1" panose="03050602040000000000" pitchFamily="66" charset="0"/>
              </a:rPr>
              <a:t>every day</a:t>
            </a:r>
            <a:r>
              <a:rPr lang="en-GB" dirty="0" smtClean="0">
                <a:latin typeface="CCW Cursive Writing 1" panose="03050602040000000000" pitchFamily="66" charset="0"/>
              </a:rPr>
              <a:t>. </a:t>
            </a: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endParaRPr lang="en-GB" dirty="0" smtClean="0">
              <a:latin typeface="CCW Cursive Writing 1" panose="03050602040000000000" pitchFamily="66" charset="0"/>
            </a:endParaRPr>
          </a:p>
          <a:p>
            <a:pPr lvl="0" algn="ctr"/>
            <a:r>
              <a:rPr lang="en-GB" dirty="0" smtClean="0">
                <a:latin typeface="CCW Cursive Writing 1" panose="03050602040000000000" pitchFamily="66" charset="0"/>
              </a:rPr>
              <a:t>It’s incredibly important that you listen to your children read </a:t>
            </a:r>
            <a:r>
              <a:rPr lang="en-GB" sz="2000" b="1" dirty="0" smtClean="0">
                <a:latin typeface="CCW Cursive Writing 1" panose="03050602040000000000" pitchFamily="66" charset="0"/>
              </a:rPr>
              <a:t>every night </a:t>
            </a:r>
            <a:r>
              <a:rPr lang="en-GB" dirty="0" smtClean="0">
                <a:latin typeface="CCW Cursive Writing 1" panose="03050602040000000000" pitchFamily="66" charset="0"/>
              </a:rPr>
              <a:t>to help us develop your child’s reading ability.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5607217" y="2568193"/>
            <a:ext cx="2410694" cy="180058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932515" y="2332996"/>
            <a:ext cx="3706464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latin typeface="XCCW Joined 1a" panose="03050602040000000000" pitchFamily="66" charset="0"/>
              </a:rPr>
              <a:t>Please sign their reading journal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 when you have listened to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your child read and we will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give them a new book the 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following day. </a:t>
            </a:r>
            <a:endParaRPr lang="en-GB" sz="1400" dirty="0">
              <a:latin typeface="XCCW Joined 1a" panose="03050602040000000000" pitchFamily="66" charset="0"/>
            </a:endParaRPr>
          </a:p>
        </p:txBody>
      </p:sp>
      <p:cxnSp>
        <p:nvCxnSpPr>
          <p:cNvPr id="11" name="Straight Arrow Connector 10"/>
          <p:cNvCxnSpPr/>
          <p:nvPr/>
        </p:nvCxnSpPr>
        <p:spPr>
          <a:xfrm>
            <a:off x="7405716" y="2527075"/>
            <a:ext cx="50800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27854" y="6042850"/>
            <a:ext cx="487363" cy="487363"/>
          </a:xfrm>
          <a:prstGeom prst="rect">
            <a:avLst/>
          </a:prstGeom>
        </p:spPr>
      </p:pic>
      <p:sp>
        <p:nvSpPr>
          <p:cNvPr id="13" name="TextBox 12"/>
          <p:cNvSpPr txBox="1"/>
          <p:nvPr/>
        </p:nvSpPr>
        <p:spPr>
          <a:xfrm>
            <a:off x="2014805" y="2527075"/>
            <a:ext cx="3379451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Books will be changed on a </a:t>
            </a:r>
          </a:p>
          <a:p>
            <a:r>
              <a:rPr lang="en-GB" sz="1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Monday,</a:t>
            </a:r>
          </a:p>
          <a:p>
            <a:r>
              <a:rPr lang="en-GB" sz="1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Wednesday, </a:t>
            </a:r>
          </a:p>
          <a:p>
            <a:r>
              <a:rPr lang="en-GB" sz="1400" dirty="0" smtClean="0">
                <a:solidFill>
                  <a:schemeClr val="accent6"/>
                </a:solidFill>
                <a:latin typeface="XCCW Joined 1a" panose="03050602040000000000" pitchFamily="66" charset="0"/>
              </a:rPr>
              <a:t>Friday. </a:t>
            </a:r>
          </a:p>
          <a:p>
            <a:endParaRPr lang="en-GB" sz="1400" dirty="0">
              <a:latin typeface="XCCW Joined 1a" panose="03050602040000000000" pitchFamily="66" charset="0"/>
            </a:endParaRPr>
          </a:p>
          <a:p>
            <a:r>
              <a:rPr lang="en-GB" sz="1400" dirty="0" smtClean="0">
                <a:latin typeface="XCCW Joined 1a" panose="03050602040000000000" pitchFamily="66" charset="0"/>
              </a:rPr>
              <a:t>Please read the book </a:t>
            </a:r>
            <a:r>
              <a:rPr lang="en-GB" sz="1400" b="1" u="sng" dirty="0" smtClean="0">
                <a:latin typeface="XCCW Joined 1a" panose="03050602040000000000" pitchFamily="66" charset="0"/>
              </a:rPr>
              <a:t>twice.</a:t>
            </a:r>
          </a:p>
          <a:p>
            <a:r>
              <a:rPr lang="en-GB" sz="1400" dirty="0" smtClean="0">
                <a:latin typeface="XCCW Joined 1a" panose="03050602040000000000" pitchFamily="66" charset="0"/>
              </a:rPr>
              <a:t>1- for phonics practise </a:t>
            </a:r>
          </a:p>
          <a:p>
            <a:r>
              <a:rPr lang="en-US" sz="1400" dirty="0" smtClean="0">
                <a:latin typeface="XCCW Joined 1a" panose="03050602040000000000" pitchFamily="66" charset="0"/>
              </a:rPr>
              <a:t>2- to develop reading fluency</a:t>
            </a:r>
            <a:endParaRPr lang="en-GB" sz="1400" dirty="0">
              <a:latin typeface="XCCW Joined 1a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26363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3964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39244" y="595052"/>
            <a:ext cx="6181643" cy="589718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520931" y="1501140"/>
            <a:ext cx="3676996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GB" dirty="0">
                <a:latin typeface="CCW Cursive Writing 1" panose="03050602040000000000" pitchFamily="66" charset="0"/>
              </a:rPr>
              <a:t>Children’s reading will be listened to throughout the week so they will need to bring their </a:t>
            </a:r>
            <a:r>
              <a:rPr lang="en-GB" u="sng" dirty="0">
                <a:latin typeface="CCW Cursive Writing 1" panose="03050602040000000000" pitchFamily="66" charset="0"/>
              </a:rPr>
              <a:t>reading book, reading record </a:t>
            </a:r>
            <a:r>
              <a:rPr lang="en-GB" dirty="0">
                <a:latin typeface="CCW Cursive Writing 1" panose="03050602040000000000" pitchFamily="66" charset="0"/>
              </a:rPr>
              <a:t>and </a:t>
            </a:r>
            <a:r>
              <a:rPr lang="en-GB" u="sng" dirty="0">
                <a:latin typeface="CCW Cursive Writing 1" panose="03050602040000000000" pitchFamily="66" charset="0"/>
              </a:rPr>
              <a:t>book bags </a:t>
            </a:r>
            <a:r>
              <a:rPr lang="en-GB" dirty="0">
                <a:latin typeface="CCW Cursive Writing 1" panose="03050602040000000000" pitchFamily="66" charset="0"/>
              </a:rPr>
              <a:t>every day. </a:t>
            </a:r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573582" y="244131"/>
            <a:ext cx="677823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400" b="1" dirty="0">
                <a:solidFill>
                  <a:schemeClr val="accent4"/>
                </a:solidFill>
                <a:latin typeface="CCW Cursive Writing 1" panose="03050602040000000000" pitchFamily="66" charset="0"/>
              </a:rPr>
              <a:t>The importance of reading </a:t>
            </a:r>
          </a:p>
        </p:txBody>
      </p:sp>
    </p:spTree>
    <p:extLst>
      <p:ext uri="{BB962C8B-B14F-4D97-AF65-F5344CB8AC3E}">
        <p14:creationId xmlns:p14="http://schemas.microsoft.com/office/powerpoint/2010/main" val="24080084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6723" y="822324"/>
            <a:ext cx="5731086" cy="4298315"/>
          </a:xfrm>
        </p:spPr>
      </p:pic>
      <p:sp>
        <p:nvSpPr>
          <p:cNvPr id="5" name="TextBox 4"/>
          <p:cNvSpPr txBox="1"/>
          <p:nvPr/>
        </p:nvSpPr>
        <p:spPr>
          <a:xfrm>
            <a:off x="6500553" y="622268"/>
            <a:ext cx="5586151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800" dirty="0" smtClean="0">
                <a:latin typeface="CCW Cursive Writing 18" panose="03050602040000000000" pitchFamily="66" charset="0"/>
              </a:rPr>
              <a:t>Reading Stars</a:t>
            </a:r>
          </a:p>
          <a:p>
            <a:endParaRPr lang="en-US" sz="2000" dirty="0">
              <a:latin typeface="CCW Cursive Writing 18" panose="03050602040000000000" pitchFamily="66" charset="0"/>
            </a:endParaRPr>
          </a:p>
          <a:p>
            <a:r>
              <a:rPr lang="en-US" sz="2000" dirty="0" smtClean="0">
                <a:latin typeface="CCW Cursive Writing 18" panose="03050602040000000000" pitchFamily="66" charset="0"/>
              </a:rPr>
              <a:t>Each Year 1 class has a ‘Reading Stars’ display in their window which celebrates children’s achievements with reading at home.</a:t>
            </a:r>
          </a:p>
          <a:p>
            <a:endParaRPr lang="en-US" sz="2000" dirty="0">
              <a:latin typeface="CCW Cursive Writing 18" panose="03050602040000000000" pitchFamily="66" charset="0"/>
            </a:endParaRPr>
          </a:p>
          <a:p>
            <a:r>
              <a:rPr lang="en-US" sz="2000" dirty="0" smtClean="0">
                <a:latin typeface="CCW Cursive Writing 18" panose="03050602040000000000" pitchFamily="66" charset="0"/>
              </a:rPr>
              <a:t>When children have read at home their star will be placed in the window. This is checked and updated by teachers everyday. </a:t>
            </a:r>
          </a:p>
          <a:p>
            <a:endParaRPr lang="en-US" sz="2000" dirty="0">
              <a:latin typeface="CCW Cursive Writing 18" panose="03050602040000000000" pitchFamily="66" charset="0"/>
            </a:endParaRPr>
          </a:p>
          <a:p>
            <a:endParaRPr lang="en-US" sz="2000" dirty="0" smtClean="0">
              <a:latin typeface="CCW Cursive Writing 18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998440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54430" y="144777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US" dirty="0">
              <a:hlinkClick r:id="rId3"/>
            </a:endParaRPr>
          </a:p>
          <a:p>
            <a:pPr algn="ctr"/>
            <a:endParaRPr lang="en-US" dirty="0" smtClean="0">
              <a:hlinkClick r:id="rId3"/>
            </a:endParaRPr>
          </a:p>
          <a:p>
            <a:pPr algn="ctr"/>
            <a:endParaRPr lang="en-GB" b="1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89957" y="475057"/>
            <a:ext cx="10482348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The school Website</a:t>
            </a:r>
          </a:p>
          <a:p>
            <a:pPr algn="ctr"/>
            <a:endParaRPr lang="en-GB" sz="44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734119" y="1253366"/>
            <a:ext cx="4755827" cy="4004434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844725" y="1722542"/>
            <a:ext cx="4273490" cy="37548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XCCW Joined 1a" panose="03050602040000000000" pitchFamily="66" charset="0"/>
              </a:rPr>
              <a:t>The school website contains lots of information about school and what’s going on.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XCCW Joined 1a" panose="03050602040000000000" pitchFamily="66" charset="0"/>
              </a:rPr>
              <a:t>Your class teachers will upload pictures and information about your child’s class so you can keep up to date with their learning.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 smtClean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XCCW Joined 1a" panose="03050602040000000000" pitchFamily="66" charset="0"/>
              </a:rPr>
              <a:t>If you do not want your child to be on pictures on the school website please inform your class teacher.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1400" dirty="0">
              <a:latin typeface="XCCW Joined 1a" panose="03050602040000000000" pitchFamily="66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400" dirty="0" smtClean="0">
                <a:latin typeface="XCCW Joined 1a" panose="03050602040000000000" pitchFamily="66" charset="0"/>
              </a:rPr>
              <a:t>You can access your class page by clicking on the numbers at the bottom of the homepage. </a:t>
            </a:r>
          </a:p>
        </p:txBody>
      </p:sp>
    </p:spTree>
    <p:extLst>
      <p:ext uri="{BB962C8B-B14F-4D97-AF65-F5344CB8AC3E}">
        <p14:creationId xmlns:p14="http://schemas.microsoft.com/office/powerpoint/2010/main" val="8186127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r>
              <a:rPr lang="en-GB" dirty="0" smtClean="0">
                <a:latin typeface="CCW Cursive Writing 1" panose="03050602040000000000" pitchFamily="66" charset="0"/>
              </a:rPr>
              <a:t>To keep your children as safe as possible we are asking all children to come to school wearing their PE kit on their PE day. </a:t>
            </a:r>
          </a:p>
          <a:p>
            <a:pPr lvl="0"/>
            <a:endParaRPr lang="en-GB" dirty="0">
              <a:latin typeface="CCW Cursive Writing 1" panose="03050602040000000000" pitchFamily="66" charset="0"/>
            </a:endParaRPr>
          </a:p>
          <a:p>
            <a:pPr lvl="0"/>
            <a:endParaRPr lang="en-GB" dirty="0" smtClean="0">
              <a:latin typeface="CCW Cursive Writing 1" panose="03050602040000000000" pitchFamily="66" charset="0"/>
            </a:endParaRPr>
          </a:p>
          <a:p>
            <a:pPr lvl="0"/>
            <a:r>
              <a:rPr lang="en-GB" dirty="0" smtClean="0">
                <a:latin typeface="CCW Cursive Writing 1" panose="03050602040000000000" pitchFamily="66" charset="0"/>
              </a:rPr>
              <a:t>P.E </a:t>
            </a:r>
            <a:r>
              <a:rPr lang="en-GB" dirty="0">
                <a:latin typeface="CCW Cursive Writing 1" panose="03050602040000000000" pitchFamily="66" charset="0"/>
              </a:rPr>
              <a:t>days are as follows </a:t>
            </a:r>
          </a:p>
          <a:p>
            <a:pPr lvl="0"/>
            <a:r>
              <a:rPr lang="en-GB" b="1" dirty="0">
                <a:solidFill>
                  <a:schemeClr val="accent5"/>
                </a:solidFill>
                <a:latin typeface="CCW Cursive Writing 1" panose="03050602040000000000" pitchFamily="66" charset="0"/>
              </a:rPr>
              <a:t>Class 4 – Tuesday</a:t>
            </a:r>
            <a:r>
              <a:rPr lang="en-GB" b="1" dirty="0">
                <a:latin typeface="CCW Cursive Writing 1" panose="03050602040000000000" pitchFamily="66" charset="0"/>
              </a:rPr>
              <a:t/>
            </a:r>
            <a:br>
              <a:rPr lang="en-GB" b="1" dirty="0">
                <a:latin typeface="CCW Cursive Writing 1" panose="03050602040000000000" pitchFamily="66" charset="0"/>
              </a:rPr>
            </a:br>
            <a:r>
              <a:rPr lang="en-GB" b="1" dirty="0">
                <a:solidFill>
                  <a:schemeClr val="accent6">
                    <a:lumMod val="50000"/>
                  </a:schemeClr>
                </a:solidFill>
                <a:latin typeface="CCW Cursive Writing 1" panose="03050602040000000000" pitchFamily="66" charset="0"/>
              </a:rPr>
              <a:t>Class 5 – </a:t>
            </a:r>
            <a:r>
              <a:rPr lang="en-GB" b="1" dirty="0" smtClean="0">
                <a:solidFill>
                  <a:schemeClr val="accent6">
                    <a:lumMod val="50000"/>
                  </a:schemeClr>
                </a:solidFill>
                <a:latin typeface="CCW Cursive Writing 1" panose="03050602040000000000" pitchFamily="66" charset="0"/>
              </a:rPr>
              <a:t>Thursday</a:t>
            </a:r>
            <a:r>
              <a:rPr lang="en-GB" b="1" dirty="0">
                <a:latin typeface="CCW Cursive Writing 1" panose="03050602040000000000" pitchFamily="66" charset="0"/>
              </a:rPr>
              <a:t/>
            </a:r>
            <a:br>
              <a:rPr lang="en-GB" b="1" dirty="0">
                <a:latin typeface="CCW Cursive Writing 1" panose="03050602040000000000" pitchFamily="66" charset="0"/>
              </a:rPr>
            </a:br>
            <a:r>
              <a:rPr lang="en-GB" b="1" dirty="0">
                <a:solidFill>
                  <a:srgbClr val="7030A0"/>
                </a:solidFill>
                <a:latin typeface="CCW Cursive Writing 1" panose="03050602040000000000" pitchFamily="66" charset="0"/>
              </a:rPr>
              <a:t>Class 6 – </a:t>
            </a:r>
            <a:r>
              <a:rPr lang="en-GB" b="1" dirty="0" smtClean="0">
                <a:solidFill>
                  <a:srgbClr val="7030A0"/>
                </a:solidFill>
                <a:latin typeface="CCW Cursive Writing 1" panose="03050602040000000000" pitchFamily="66" charset="0"/>
              </a:rPr>
              <a:t>Wednesday</a:t>
            </a: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  <a:p>
            <a:pPr lvl="0"/>
            <a:r>
              <a:rPr lang="en-GB" b="1" dirty="0" smtClean="0">
                <a:latin typeface="CCW Cursive Writing 1" panose="03050602040000000000" pitchFamily="66" charset="0"/>
              </a:rPr>
              <a:t>Our school PE Kit is: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White t-shirt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Black pants/shorts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latin typeface="CCW Cursive Writing 1" panose="03050602040000000000" pitchFamily="66" charset="0"/>
              </a:rPr>
              <a:t>Black pumps/ </a:t>
            </a:r>
            <a:r>
              <a:rPr lang="en-GB" b="1" u="sng" dirty="0" smtClean="0">
                <a:latin typeface="CCW Cursive Writing 1" panose="03050602040000000000" pitchFamily="66" charset="0"/>
              </a:rPr>
              <a:t>trainers</a:t>
            </a:r>
            <a:r>
              <a:rPr lang="en-GB" b="1" dirty="0" smtClean="0">
                <a:latin typeface="CCW Cursive Writing 1" panose="03050602040000000000" pitchFamily="66" charset="0"/>
              </a:rPr>
              <a:t>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b="1" dirty="0" smtClean="0">
                <a:solidFill>
                  <a:srgbClr val="FF0000"/>
                </a:solidFill>
                <a:latin typeface="CCW Cursive Writing 1" panose="03050602040000000000" pitchFamily="66" charset="0"/>
              </a:rPr>
              <a:t>School jumper or cardigan</a:t>
            </a: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025832" y="535132"/>
            <a:ext cx="6267797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400" dirty="0" smtClean="0">
                <a:latin typeface="CCW Cursive Writing 1" panose="03050602040000000000" pitchFamily="66" charset="0"/>
              </a:rPr>
              <a:t>P.E 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803858" y="4179483"/>
            <a:ext cx="1223071" cy="127366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66434" y="4179483"/>
            <a:ext cx="1513102" cy="1123127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084056" y="4130516"/>
            <a:ext cx="1352550" cy="13716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76335" y="4063841"/>
            <a:ext cx="857250" cy="1504950"/>
          </a:xfrm>
          <a:prstGeom prst="rect">
            <a:avLst/>
          </a:prstGeom>
        </p:spPr>
      </p:pic>
      <p:pic>
        <p:nvPicPr>
          <p:cNvPr id="10" name="Recorded Sound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9"/>
          <a:stretch>
            <a:fillRect/>
          </a:stretch>
        </p:blipFill>
        <p:spPr>
          <a:xfrm>
            <a:off x="861513" y="580580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34582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523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91192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989216" y="535132"/>
            <a:ext cx="830441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 smtClean="0">
                <a:latin typeface="CCW Cursive Writing 1" panose="03050602040000000000" pitchFamily="66" charset="0"/>
              </a:rPr>
              <a:t>General Reminders</a:t>
            </a:r>
            <a:endParaRPr lang="en-GB" sz="4400" dirty="0">
              <a:latin typeface="CCW Cursive Writing 1" panose="03050602040000000000" pitchFamily="66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120832" y="1429080"/>
            <a:ext cx="10156768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Please ensure all your children’s jumpers have their names in them.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 smtClean="0">
                <a:latin typeface="CCW Cursive Writing 1" panose="03050602040000000000" pitchFamily="66" charset="0"/>
              </a:rPr>
              <a:t>Please send them to school with a named water bottle every day. </a:t>
            </a: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algn="ctr"/>
            <a:endParaRPr lang="en-US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US" dirty="0" smtClean="0">
                <a:latin typeface="CCW Cursive Writing 1" panose="03050602040000000000" pitchFamily="66" charset="0"/>
              </a:rPr>
              <a:t>Please keep your class teacher updated with any medical needs or changes. </a:t>
            </a: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 smtClean="0">
              <a:latin typeface="CCW Cursive Writing 1" panose="03050602040000000000" pitchFamily="66" charset="0"/>
            </a:endParaRPr>
          </a:p>
          <a:p>
            <a:pPr marL="285750" indent="-285750" algn="ctr">
              <a:buFont typeface="Arial" panose="020B0604020202020204" pitchFamily="34" charset="0"/>
              <a:buChar char="•"/>
            </a:pPr>
            <a:endParaRPr lang="en-GB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423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7214" y="535132"/>
            <a:ext cx="4933288" cy="3438352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57447" y="124690"/>
            <a:ext cx="11454938" cy="6434051"/>
          </a:xfrm>
          <a:prstGeom prst="rect">
            <a:avLst/>
          </a:prstGeom>
          <a:ln w="76200"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lvl="0"/>
            <a:endParaRPr lang="en-GB" b="1" dirty="0">
              <a:latin typeface="CCW Cursive Writing 1" panose="03050602040000000000" pitchFamily="66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069326" y="364857"/>
            <a:ext cx="1526928" cy="106422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321724" y="748146"/>
            <a:ext cx="9792392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 smtClean="0">
                <a:solidFill>
                  <a:schemeClr val="accent6">
                    <a:lumMod val="75000"/>
                  </a:schemeClr>
                </a:solidFill>
                <a:latin typeface="CCW Cursive Writing 1" panose="03050602040000000000" pitchFamily="66" charset="0"/>
              </a:rPr>
              <a:t> </a:t>
            </a:r>
            <a:endParaRPr lang="en-GB" sz="3200" dirty="0" smtClean="0">
              <a:latin typeface="CCW Cursive Writing 1" panose="03050602040000000000" pitchFamily="66" charset="0"/>
            </a:endParaRPr>
          </a:p>
          <a:p>
            <a:pPr algn="ctr"/>
            <a:endParaRPr lang="en-GB" sz="32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2400" dirty="0" smtClean="0">
                <a:latin typeface="CCW Cursive Writing 1" panose="03050602040000000000" pitchFamily="66" charset="0"/>
              </a:rPr>
              <a:t>If you have any questions please phone the school office and make a telephone appointment or send your class teacher an email. </a:t>
            </a:r>
          </a:p>
          <a:p>
            <a:pPr algn="ctr"/>
            <a:endParaRPr lang="en-GB" sz="2400" dirty="0">
              <a:latin typeface="CCW Cursive Writing 1" panose="03050602040000000000" pitchFamily="66" charset="0"/>
            </a:endParaRPr>
          </a:p>
          <a:p>
            <a:pPr algn="ctr"/>
            <a:r>
              <a:rPr lang="en-GB" sz="2400" dirty="0" smtClean="0">
                <a:latin typeface="CCW Cursive Writing 1" panose="03050602040000000000" pitchFamily="66" charset="0"/>
              </a:rPr>
              <a:t>We will not hesitate to help! </a:t>
            </a:r>
          </a:p>
          <a:p>
            <a:pPr algn="ctr"/>
            <a:endParaRPr lang="en-GB" sz="2400" dirty="0" smtClean="0">
              <a:latin typeface="CCW Cursive Writing 1" panose="03050602040000000000" pitchFamily="66" charset="0"/>
            </a:endParaRPr>
          </a:p>
          <a:p>
            <a:pPr algn="ctr"/>
            <a:r>
              <a:rPr lang="en-GB" sz="3200" b="1" u="sng" dirty="0">
                <a:solidFill>
                  <a:schemeClr val="accent6">
                    <a:lumMod val="75000"/>
                  </a:schemeClr>
                </a:solidFill>
                <a:latin typeface="CCW Cursive Writing 1" panose="03050602040000000000" pitchFamily="66" charset="0"/>
              </a:rPr>
              <a:t>Thank you for all your </a:t>
            </a:r>
            <a:r>
              <a:rPr lang="en-GB" sz="3200" b="1" u="sng" dirty="0" smtClean="0">
                <a:solidFill>
                  <a:schemeClr val="accent6">
                    <a:lumMod val="75000"/>
                  </a:schemeClr>
                </a:solidFill>
                <a:latin typeface="CCW Cursive Writing 1" panose="03050602040000000000" pitchFamily="66" charset="0"/>
              </a:rPr>
              <a:t>support!</a:t>
            </a:r>
            <a:endParaRPr lang="en-GB" sz="3200" b="1" u="sng" dirty="0">
              <a:solidFill>
                <a:schemeClr val="accent6">
                  <a:lumMod val="75000"/>
                </a:schemeClr>
              </a:solidFill>
              <a:latin typeface="CCW Cursive Writing 1" panose="03050602040000000000" pitchFamily="66" charset="0"/>
            </a:endParaRPr>
          </a:p>
          <a:p>
            <a:pPr algn="ctr"/>
            <a:endParaRPr lang="en-GB" sz="3200" dirty="0">
              <a:latin typeface="CCW Cursive Writing 1" panose="03050602040000000000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506966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92ec2401-a84d-42fd-ab9e-9738fb594952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96F44853F85324E8B6BCD71CEF5F7E7" ma:contentTypeVersion="13" ma:contentTypeDescription="Create a new document." ma:contentTypeScope="" ma:versionID="ca33114a0673d969b1366210a37d2912">
  <xsd:schema xmlns:xsd="http://www.w3.org/2001/XMLSchema" xmlns:xs="http://www.w3.org/2001/XMLSchema" xmlns:p="http://schemas.microsoft.com/office/2006/metadata/properties" xmlns:ns3="92ec2401-a84d-42fd-ab9e-9738fb594952" targetNamespace="http://schemas.microsoft.com/office/2006/metadata/properties" ma:root="true" ma:fieldsID="72e5c112317b3a87c48e7fb43f017ec9" ns3:_="">
    <xsd:import namespace="92ec2401-a84d-42fd-ab9e-9738fb594952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MediaServiceOCR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3:MediaServiceLocation" minOccurs="0"/>
                <xsd:element ref="ns3:MediaLengthInSeconds" minOccurs="0"/>
                <xsd:element ref="ns3:_activity" minOccurs="0"/>
                <xsd:element ref="ns3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ec2401-a84d-42fd-ab9e-9738fb59495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GenerationTime" ma:index="11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_activity" ma:index="19" nillable="true" ma:displayName="_activity" ma:hidden="true" ma:internalName="_activity">
      <xsd:simpleType>
        <xsd:restriction base="dms:Note"/>
      </xsd:simpleType>
    </xsd:element>
    <xsd:element name="MediaServiceObjectDetectorVersions" ma:index="20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C25EC131-D523-4FA3-8BD5-E46A0F8F91DF}">
  <ds:schemaRefs>
    <ds:schemaRef ds:uri="http://purl.org/dc/terms/"/>
    <ds:schemaRef ds:uri="http://schemas.openxmlformats.org/package/2006/metadata/core-properties"/>
    <ds:schemaRef ds:uri="http://purl.org/dc/elements/1.1/"/>
    <ds:schemaRef ds:uri="http://purl.org/dc/dcmitype/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schemas.microsoft.com/office/infopath/2007/PartnerControls"/>
    <ds:schemaRef ds:uri="92ec2401-a84d-42fd-ab9e-9738fb594952"/>
  </ds:schemaRefs>
</ds:datastoreItem>
</file>

<file path=customXml/itemProps2.xml><?xml version="1.0" encoding="utf-8"?>
<ds:datastoreItem xmlns:ds="http://schemas.openxmlformats.org/officeDocument/2006/customXml" ds:itemID="{4CBA04C7-DD9C-45B8-898F-D69C2C56DCF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C7A7649-83C8-468C-9F8F-76FCF0B0BB7D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92ec2401-a84d-42fd-ab9e-9738fb59495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741</TotalTime>
  <Words>805</Words>
  <Application>Microsoft Office PowerPoint</Application>
  <PresentationFormat>Widescreen</PresentationFormat>
  <Paragraphs>150</Paragraphs>
  <Slides>14</Slides>
  <Notes>0</Notes>
  <HiddenSlides>0</HiddenSlides>
  <MMClips>8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21" baseType="lpstr">
      <vt:lpstr>Arial</vt:lpstr>
      <vt:lpstr>Calibri</vt:lpstr>
      <vt:lpstr>Calibri Light</vt:lpstr>
      <vt:lpstr>CCW Cursive Writing 1</vt:lpstr>
      <vt:lpstr>CCW Cursive Writing 18</vt:lpstr>
      <vt:lpstr>XCCW Joined 1a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Lancashire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Kearsley</dc:creator>
  <cp:lastModifiedBy>Davies, Iona</cp:lastModifiedBy>
  <cp:revision>62</cp:revision>
  <dcterms:created xsi:type="dcterms:W3CDTF">2020-09-22T10:22:53Z</dcterms:created>
  <dcterms:modified xsi:type="dcterms:W3CDTF">2023-09-19T15:17:35Z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0x010100896F44853F85324E8B6BCD71CEF5F7E7</vt:lpwstr>
  </property>
</Properties>
</file>