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4" r:id="rId5"/>
    <p:sldId id="261" r:id="rId6"/>
    <p:sldId id="260" r:id="rId7"/>
    <p:sldId id="263" r:id="rId8"/>
    <p:sldId id="259" r:id="rId9"/>
    <p:sldId id="258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31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559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494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962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205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953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248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302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74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293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095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632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1FA17-1835-421E-BBAC-F492772479B2}" type="datetimeFigureOut">
              <a:rPr lang="en-GB" smtClean="0"/>
              <a:t>28/09/2020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311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tmp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5485" y="807884"/>
            <a:ext cx="3771900" cy="26289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1265" y="3599411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Welcome to Year </a:t>
            </a:r>
            <a:r>
              <a:rPr lang="en-GB" sz="4400" dirty="0" smtClean="0">
                <a:latin typeface="CCW Cursive Writing 1" panose="03050602040000000000" pitchFamily="66" charset="0"/>
              </a:rPr>
              <a:t>2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42" y="234827"/>
            <a:ext cx="1503330" cy="2026931"/>
          </a:xfrm>
          <a:prstGeom prst="rect">
            <a:avLst/>
          </a:prstGeom>
        </p:spPr>
      </p:pic>
      <p:pic>
        <p:nvPicPr>
          <p:cNvPr id="13" name="Picture 12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42" y="2227443"/>
            <a:ext cx="2329328" cy="1737604"/>
          </a:xfrm>
          <a:prstGeom prst="rect">
            <a:avLst/>
          </a:prstGeom>
        </p:spPr>
      </p:pic>
      <p:pic>
        <p:nvPicPr>
          <p:cNvPr id="19" name="Picture 18" descr="Screen Clippi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9312" y="249041"/>
            <a:ext cx="1980750" cy="2250319"/>
          </a:xfrm>
          <a:prstGeom prst="rect">
            <a:avLst/>
          </a:prstGeom>
        </p:spPr>
      </p:pic>
      <p:pic>
        <p:nvPicPr>
          <p:cNvPr id="20" name="Picture 19" descr="Screen Clippi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442" y="2483597"/>
            <a:ext cx="1785620" cy="2134534"/>
          </a:xfrm>
          <a:prstGeom prst="rect">
            <a:avLst/>
          </a:prstGeom>
        </p:spPr>
      </p:pic>
      <p:pic>
        <p:nvPicPr>
          <p:cNvPr id="21" name="Picture 20" descr="Screen Clippi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285" y="224531"/>
            <a:ext cx="1988203" cy="2003888"/>
          </a:xfrm>
          <a:prstGeom prst="rect">
            <a:avLst/>
          </a:prstGeom>
        </p:spPr>
      </p:pic>
      <p:pic>
        <p:nvPicPr>
          <p:cNvPr id="22" name="Picture 21" descr="Screen Clippi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9" y="3965047"/>
            <a:ext cx="2337031" cy="1482133"/>
          </a:xfrm>
          <a:prstGeom prst="rect">
            <a:avLst/>
          </a:prstGeom>
        </p:spPr>
      </p:pic>
      <p:pic>
        <p:nvPicPr>
          <p:cNvPr id="23" name="Picture 22" descr="Screen Clippi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670" y="232334"/>
            <a:ext cx="2394641" cy="1613884"/>
          </a:xfrm>
          <a:prstGeom prst="rect">
            <a:avLst/>
          </a:prstGeom>
        </p:spPr>
      </p:pic>
      <p:pic>
        <p:nvPicPr>
          <p:cNvPr id="24" name="Picture 23" descr="Screen Clippin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7382" y="1808765"/>
            <a:ext cx="2503963" cy="1635345"/>
          </a:xfrm>
          <a:prstGeom prst="rect">
            <a:avLst/>
          </a:prstGeom>
        </p:spPr>
      </p:pic>
      <p:pic>
        <p:nvPicPr>
          <p:cNvPr id="25" name="Picture 24" descr="Screen Clippi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4513" y="4618131"/>
            <a:ext cx="2582421" cy="1585606"/>
          </a:xfrm>
          <a:prstGeom prst="rect">
            <a:avLst/>
          </a:prstGeom>
        </p:spPr>
      </p:pic>
      <p:pic>
        <p:nvPicPr>
          <p:cNvPr id="26" name="Picture 25" descr="Screen Clippin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951" y="4998032"/>
            <a:ext cx="2265981" cy="152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35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5527" y="568383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6" y="166254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7639" y="398108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34145" y="568383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Meet the Year </a:t>
            </a:r>
            <a:r>
              <a:rPr lang="en-GB" sz="2800" dirty="0" smtClean="0">
                <a:latin typeface="CCW Cursive Writing 1" panose="03050602040000000000" pitchFamily="66" charset="0"/>
              </a:rPr>
              <a:t>2 </a:t>
            </a:r>
            <a:r>
              <a:rPr lang="en-GB" sz="2800" dirty="0" smtClean="0">
                <a:latin typeface="CCW Cursive Writing 1" panose="03050602040000000000" pitchFamily="66" charset="0"/>
              </a:rPr>
              <a:t>Team!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pic>
        <p:nvPicPr>
          <p:cNvPr id="29" name="Picture 28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017" y="1461225"/>
            <a:ext cx="8110486" cy="4112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82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Classroom doors open </a:t>
            </a:r>
            <a:r>
              <a:rPr lang="en-GB" dirty="0" smtClean="0">
                <a:latin typeface="CCW Cursive Writing 1" panose="03050602040000000000" pitchFamily="66" charset="0"/>
              </a:rPr>
              <a:t>for drop off at </a:t>
            </a:r>
            <a:r>
              <a:rPr lang="en-GB" b="1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8.40am</a:t>
            </a:r>
            <a:r>
              <a:rPr lang="en-GB" dirty="0" smtClean="0">
                <a:latin typeface="CCW Cursive Writing 1" panose="03050602040000000000" pitchFamily="66" charset="0"/>
              </a:rPr>
              <a:t> </a:t>
            </a:r>
            <a:r>
              <a:rPr lang="en-GB" dirty="0">
                <a:latin typeface="CCW Cursive Writing 1" panose="03050602040000000000" pitchFamily="66" charset="0"/>
              </a:rPr>
              <a:t>and </a:t>
            </a:r>
            <a:r>
              <a:rPr lang="en-GB" dirty="0" smtClean="0">
                <a:latin typeface="CCW Cursive Writing 1" panose="03050602040000000000" pitchFamily="66" charset="0"/>
              </a:rPr>
              <a:t>for pickup at </a:t>
            </a:r>
            <a:r>
              <a:rPr lang="en-GB" b="1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2.55pm</a:t>
            </a:r>
            <a:r>
              <a:rPr lang="en-GB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 </a:t>
            </a:r>
            <a:endParaRPr lang="en-GB" dirty="0" smtClean="0">
              <a:solidFill>
                <a:srgbClr val="FF0000"/>
              </a:solidFill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0000"/>
              </a:solidFill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Please ensure your child is dropped off and picked up promptly</a:t>
            </a:r>
            <a:r>
              <a:rPr lang="en-GB" dirty="0" smtClean="0">
                <a:latin typeface="CCW Cursive Writing 1" panose="03050602040000000000" pitchFamily="66" charset="0"/>
              </a:rPr>
              <a:t>. Please follow the one way systems in the playground.</a:t>
            </a:r>
            <a:endParaRPr lang="en-GB" dirty="0" smtClean="0"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All children must be collected by an authorised adult on the class collection sheet. If another adult is going to collect your child please inform your class teacher. </a:t>
            </a: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Parent Reminders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90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6326" y="422818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Vocabulary Mats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9748" y="1163674"/>
            <a:ext cx="100421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Each half term your child will bring home a vocabulary mat to show you what we will be learning over the term. </a:t>
            </a:r>
          </a:p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Please have a look at these with your children and talk about some of the language and things we will be looking at in preparation.  </a:t>
            </a: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859" y="3065417"/>
            <a:ext cx="4897959" cy="3342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237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5389" y="232756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Your child will receive Maths and English home learning every week. </a:t>
            </a:r>
            <a:r>
              <a:rPr lang="en-GB" dirty="0" smtClean="0">
                <a:latin typeface="CCW Cursive Writing 1" panose="03050602040000000000" pitchFamily="66" charset="0"/>
              </a:rPr>
              <a:t>The home learning will relate to topics covered in class.</a:t>
            </a:r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Home learning will be sent home on </a:t>
            </a:r>
            <a:r>
              <a:rPr lang="en-GB" dirty="0">
                <a:latin typeface="CCW Cursive Writing 1" panose="03050602040000000000" pitchFamily="66" charset="0"/>
              </a:rPr>
              <a:t>a </a:t>
            </a:r>
            <a:r>
              <a:rPr lang="en-GB" b="1" dirty="0">
                <a:solidFill>
                  <a:srgbClr val="FF0000"/>
                </a:solidFill>
                <a:latin typeface="CCW Cursive Writing 1" panose="03050602040000000000" pitchFamily="66" charset="0"/>
              </a:rPr>
              <a:t>Wednesday</a:t>
            </a:r>
            <a:r>
              <a:rPr lang="en-GB" dirty="0">
                <a:latin typeface="CCW Cursive Writing 1" panose="03050602040000000000" pitchFamily="66" charset="0"/>
              </a:rPr>
              <a:t> and should be completed and returned the following </a:t>
            </a:r>
            <a:r>
              <a:rPr lang="en-GB" b="1" dirty="0">
                <a:solidFill>
                  <a:schemeClr val="accent6"/>
                </a:solidFill>
                <a:latin typeface="CCW Cursive Writing 1" panose="03050602040000000000" pitchFamily="66" charset="0"/>
              </a:rPr>
              <a:t>Monday</a:t>
            </a:r>
            <a:r>
              <a:rPr lang="en-GB" dirty="0">
                <a:solidFill>
                  <a:schemeClr val="accent6"/>
                </a:solidFill>
                <a:latin typeface="CCW Cursive Writing 1" panose="03050602040000000000" pitchFamily="66" charset="0"/>
              </a:rPr>
              <a:t>. </a:t>
            </a:r>
            <a:endParaRPr lang="en-GB" dirty="0" smtClean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If you have any questions about home learning please don’t hesitate to ask! </a:t>
            </a:r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Home Learning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506" y="385814"/>
            <a:ext cx="1290652" cy="1745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84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5760" y="224443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 smtClean="0">
              <a:solidFill>
                <a:schemeClr val="accent6">
                  <a:lumMod val="75000"/>
                </a:schemeClr>
              </a:solidFill>
              <a:latin typeface="XCCW Joined 1a" panose="03050602040000000000" pitchFamily="66" charset="0"/>
            </a:endParaRPr>
          </a:p>
          <a:p>
            <a:pPr algn="ctr"/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Phonics is a way of teaching children the skills of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reading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 and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writing. </a:t>
            </a:r>
          </a:p>
          <a:p>
            <a:pPr algn="ctr"/>
            <a:endParaRPr lang="en-GB" b="1" u="sng" dirty="0">
              <a:latin typeface="XCCW Joined 1a" panose="03050602040000000000" pitchFamily="66" charset="0"/>
            </a:endParaRPr>
          </a:p>
          <a:p>
            <a:pPr algn="ctr"/>
            <a:r>
              <a:rPr lang="en-GB" b="1" u="sng" dirty="0" smtClean="0">
                <a:latin typeface="XCCW Joined 1a" panose="03050602040000000000" pitchFamily="66" charset="0"/>
              </a:rPr>
              <a:t>How we teach phonics in school </a:t>
            </a:r>
          </a:p>
          <a:p>
            <a:pPr algn="ctr"/>
            <a:endParaRPr lang="en-GB" b="1" u="sng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taught </a:t>
            </a:r>
            <a:r>
              <a:rPr lang="en-GB" b="1" dirty="0" smtClean="0">
                <a:latin typeface="XCCW Joined 1a" panose="03050602040000000000" pitchFamily="66" charset="0"/>
              </a:rPr>
              <a:t>every day </a:t>
            </a:r>
            <a:r>
              <a:rPr lang="en-GB" dirty="0" smtClean="0">
                <a:latin typeface="XCCW Joined 1a" panose="03050602040000000000" pitchFamily="66" charset="0"/>
              </a:rPr>
              <a:t>in a discreet 20 minute session.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interventions also take place daily.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differentiated in each class and children are grouped based on their phonics needs.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reinforced throughout all lessons and learning, to embed the skills and knowledge.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Please visit the </a:t>
            </a:r>
            <a:r>
              <a:rPr lang="en-GB" b="1" dirty="0" smtClean="0">
                <a:latin typeface="XCCW Joined 1a" panose="03050602040000000000" pitchFamily="66" charset="0"/>
              </a:rPr>
              <a:t>‘Phonics’ </a:t>
            </a:r>
            <a:r>
              <a:rPr lang="en-GB" dirty="0" smtClean="0">
                <a:latin typeface="XCCW Joined 1a" panose="03050602040000000000" pitchFamily="66" charset="0"/>
              </a:rPr>
              <a:t>page on the school website for more information.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0908" y="306666"/>
            <a:ext cx="1205345" cy="8400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9330" y="351349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Phonics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54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Cursive Writing 1" panose="03050602040000000000" pitchFamily="66" charset="0"/>
              </a:rPr>
              <a:t>Phonics Screening </a:t>
            </a:r>
            <a:endParaRPr lang="en-GB" sz="32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639" y="4554583"/>
            <a:ext cx="3991978" cy="199599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75607" y="1309090"/>
            <a:ext cx="105876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At the end of year 1 we have a phonics screening check to asses the children’s phonics ability. </a:t>
            </a:r>
            <a:r>
              <a:rPr lang="en-GB" sz="2000" dirty="0" smtClean="0">
                <a:latin typeface="XCCW Joined 1a" panose="03050602040000000000" pitchFamily="66" charset="0"/>
              </a:rPr>
              <a:t>Due to lockdown the children did not take this in year 1.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XCCW Joined 1a" panose="03050602040000000000" pitchFamily="66" charset="0"/>
              </a:rPr>
              <a:t>The children will sit this phonics screening at the end of the Autumn term.</a:t>
            </a:r>
            <a:endParaRPr lang="en-GB" sz="2000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Children have to read 40 real and nonsense words.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This is used as an assessment tool to inform teachers planning.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If your child doesn’t meet the pass rate they will retake the check </a:t>
            </a:r>
            <a:r>
              <a:rPr lang="en-GB" sz="2000" dirty="0" smtClean="0">
                <a:latin typeface="XCCW Joined 1a" panose="03050602040000000000" pitchFamily="66" charset="0"/>
              </a:rPr>
              <a:t>at the end of </a:t>
            </a:r>
            <a:r>
              <a:rPr lang="en-GB" sz="2000" dirty="0" smtClean="0">
                <a:latin typeface="XCCW Joined 1a" panose="03050602040000000000" pitchFamily="66" charset="0"/>
              </a:rPr>
              <a:t>year 2.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More information regarding the phonics screening check will be given nearer the time. </a:t>
            </a:r>
          </a:p>
          <a:p>
            <a:endParaRPr lang="en-GB" sz="2000" b="1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93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8545" y="2576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02117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Reading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73811" y="1648513"/>
            <a:ext cx="10324407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Children’s reading will be listened to throughout the week so they will need to bring their reading book, reading record and book bags every day.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It’s incredibly important that you listen to your children read </a:t>
            </a:r>
            <a:r>
              <a:rPr lang="en-GB" sz="2000" b="1" dirty="0" smtClean="0">
                <a:latin typeface="CCW Cursive Writing 1" panose="03050602040000000000" pitchFamily="66" charset="0"/>
              </a:rPr>
              <a:t>every night </a:t>
            </a:r>
            <a:r>
              <a:rPr lang="en-GB" dirty="0" smtClean="0">
                <a:latin typeface="CCW Cursive Writing 1" panose="03050602040000000000" pitchFamily="66" charset="0"/>
              </a:rPr>
              <a:t>to help us develop your child’s reading ability.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86"/>
          <a:stretch/>
        </p:blipFill>
        <p:spPr>
          <a:xfrm>
            <a:off x="470471" y="2533526"/>
            <a:ext cx="4320919" cy="237626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32515" y="2889943"/>
            <a:ext cx="370646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XCCW Joined 1a" panose="03050602040000000000" pitchFamily="66" charset="0"/>
              </a:rPr>
              <a:t>Please sign their reading journal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 when you have listened to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your child read and we will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give them a new book the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following day. </a:t>
            </a:r>
            <a:endParaRPr lang="en-GB" sz="1400" dirty="0">
              <a:latin typeface="XCCW Joined 1a" panose="03050602040000000000" pitchFamily="66" charset="0"/>
            </a:endParaRPr>
          </a:p>
        </p:txBody>
      </p:sp>
      <p:pic>
        <p:nvPicPr>
          <p:cNvPr id="10" name="Picture 9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647" y="2820274"/>
            <a:ext cx="2862178" cy="2019847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7463581" y="3205943"/>
            <a:ext cx="508000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263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To keep your children as safe as possible we are asking all children to come to school wearing their PE kit on their PE day. </a:t>
            </a: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P.E </a:t>
            </a:r>
            <a:r>
              <a:rPr lang="en-GB" dirty="0">
                <a:latin typeface="CCW Cursive Writing 1" panose="03050602040000000000" pitchFamily="66" charset="0"/>
              </a:rPr>
              <a:t>days are as follows </a:t>
            </a:r>
          </a:p>
          <a:p>
            <a:pPr lvl="0"/>
            <a:r>
              <a:rPr lang="en-GB" b="1" dirty="0">
                <a:solidFill>
                  <a:schemeClr val="accent5"/>
                </a:solidFill>
                <a:latin typeface="CCW Cursive Writing 1" panose="03050602040000000000" pitchFamily="66" charset="0"/>
              </a:rPr>
              <a:t>Class </a:t>
            </a:r>
            <a:r>
              <a:rPr lang="en-GB" b="1" dirty="0" smtClean="0">
                <a:solidFill>
                  <a:schemeClr val="accent5"/>
                </a:solidFill>
                <a:latin typeface="CCW Cursive Writing 1" panose="03050602040000000000" pitchFamily="66" charset="0"/>
              </a:rPr>
              <a:t>7 </a:t>
            </a:r>
            <a:r>
              <a:rPr lang="en-GB" b="1" dirty="0">
                <a:solidFill>
                  <a:schemeClr val="accent5"/>
                </a:solidFill>
                <a:latin typeface="CCW Cursive Writing 1" panose="03050602040000000000" pitchFamily="66" charset="0"/>
              </a:rPr>
              <a:t>– </a:t>
            </a:r>
            <a:r>
              <a:rPr lang="en-GB" b="1" dirty="0" smtClean="0">
                <a:solidFill>
                  <a:schemeClr val="accent5"/>
                </a:solidFill>
                <a:latin typeface="CCW Cursive Writing 1" panose="03050602040000000000" pitchFamily="66" charset="0"/>
              </a:rPr>
              <a:t>Wednesday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Class </a:t>
            </a:r>
            <a:r>
              <a:rPr lang="en-GB" b="1" dirty="0" smtClean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8 </a:t>
            </a:r>
            <a:r>
              <a:rPr lang="en-GB" b="1" dirty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– </a:t>
            </a:r>
            <a:r>
              <a:rPr lang="en-GB" b="1" dirty="0" smtClean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Tuesday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rgbClr val="7030A0"/>
                </a:solidFill>
                <a:latin typeface="CCW Cursive Writing 1" panose="03050602040000000000" pitchFamily="66" charset="0"/>
              </a:rPr>
              <a:t>Class </a:t>
            </a:r>
            <a:r>
              <a:rPr lang="en-GB" b="1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9 </a:t>
            </a:r>
            <a:r>
              <a:rPr lang="en-GB" b="1" dirty="0">
                <a:solidFill>
                  <a:srgbClr val="7030A0"/>
                </a:solidFill>
                <a:latin typeface="CCW Cursive Writing 1" panose="03050602040000000000" pitchFamily="66" charset="0"/>
              </a:rPr>
              <a:t>– </a:t>
            </a:r>
            <a:r>
              <a:rPr lang="en-GB" b="1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Thursday</a:t>
            </a:r>
            <a:endParaRPr lang="en-GB" b="1" dirty="0" smtClean="0">
              <a:solidFill>
                <a:srgbClr val="7030A0"/>
              </a:solidFill>
              <a:latin typeface="CCW Cursive Writing 1" panose="03050602040000000000" pitchFamily="66" charset="0"/>
            </a:endParaRP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r>
              <a:rPr lang="en-GB" b="1" dirty="0" smtClean="0">
                <a:latin typeface="CCW Cursive Writing 1" panose="03050602040000000000" pitchFamily="66" charset="0"/>
              </a:rPr>
              <a:t>Our school PE Kit is: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White t-shirt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pants/shorts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pumps/ trainers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School jumper or cardigan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P.E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3858" y="4179483"/>
            <a:ext cx="1223071" cy="12736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6434" y="4179483"/>
            <a:ext cx="1513102" cy="1123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4056" y="4130516"/>
            <a:ext cx="1352550" cy="1371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76335" y="4063841"/>
            <a:ext cx="857250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5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And Finally …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0832" y="1429080"/>
            <a:ext cx="1015676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ensure all your child’s </a:t>
            </a:r>
            <a:r>
              <a:rPr lang="en-GB" dirty="0" smtClean="0">
                <a:latin typeface="CCW Cursive Writing 1" panose="03050602040000000000" pitchFamily="66" charset="0"/>
              </a:rPr>
              <a:t>jumpers and coats </a:t>
            </a:r>
            <a:r>
              <a:rPr lang="en-GB" dirty="0" smtClean="0">
                <a:latin typeface="CCW Cursive Writing 1" panose="03050602040000000000" pitchFamily="66" charset="0"/>
              </a:rPr>
              <a:t>have their names in them.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send them to school with a named water bottle every day. </a:t>
            </a: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 smtClean="0">
                <a:latin typeface="CCW Cursive Writing 1" panose="03050602040000000000" pitchFamily="66" charset="0"/>
              </a:rPr>
              <a:t>Please check your child’s book bag every night for any newsletters or important information.</a:t>
            </a: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If your child has any new medical </a:t>
            </a:r>
            <a:r>
              <a:rPr lang="en-GB" dirty="0" smtClean="0">
                <a:latin typeface="CCW Cursive Writing 1" panose="03050602040000000000" pitchFamily="66" charset="0"/>
              </a:rPr>
              <a:t>issues or allergies </a:t>
            </a:r>
            <a:r>
              <a:rPr lang="en-GB" dirty="0" smtClean="0">
                <a:latin typeface="CCW Cursive Writing 1" panose="03050602040000000000" pitchFamily="66" charset="0"/>
              </a:rPr>
              <a:t>please let your class teacher know.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23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24690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21724" y="748146"/>
            <a:ext cx="979239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 </a:t>
            </a:r>
            <a:endParaRPr lang="en-GB" sz="3200" dirty="0" smtClean="0">
              <a:latin typeface="CCW Cursive Writing 1" panose="03050602040000000000" pitchFamily="66" charset="0"/>
            </a:endParaRP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If you have any questions please phone the school office and make a telephone appointment or send your class teacher an email</a:t>
            </a:r>
            <a:r>
              <a:rPr lang="en-GB" sz="2400" dirty="0" smtClean="0">
                <a:latin typeface="CCW Cursive Writing 1" panose="03050602040000000000" pitchFamily="66" charset="0"/>
              </a:rPr>
              <a:t>. Teacher emails are on clas</a:t>
            </a:r>
            <a:r>
              <a:rPr lang="en-GB" sz="2400" dirty="0" smtClean="0">
                <a:latin typeface="CCW Cursive Writing 1" panose="03050602040000000000" pitchFamily="66" charset="0"/>
              </a:rPr>
              <a:t>s pages on the website.</a:t>
            </a:r>
            <a:endParaRPr lang="en-GB" sz="2400" dirty="0" smtClean="0">
              <a:latin typeface="CCW Cursive Writing 1" panose="03050602040000000000" pitchFamily="66" charset="0"/>
            </a:endParaRPr>
          </a:p>
          <a:p>
            <a:pPr algn="ctr"/>
            <a:endParaRPr lang="en-GB" sz="24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We will not hesitate to help! </a:t>
            </a:r>
          </a:p>
          <a:p>
            <a:pPr algn="ctr"/>
            <a:endParaRPr lang="en-GB" sz="2400" dirty="0" smtClean="0">
              <a:latin typeface="CCW Cursive Writing 1" panose="03050602040000000000" pitchFamily="66" charset="0"/>
            </a:endParaRPr>
          </a:p>
          <a:p>
            <a:pPr algn="ctr"/>
            <a:r>
              <a:rPr lang="en-GB" sz="3200" b="1" u="sng" dirty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Thank you for all your support and cooperation! </a:t>
            </a: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069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629</Words>
  <Application>Microsoft Office PowerPoint</Application>
  <PresentationFormat>Widescreen</PresentationFormat>
  <Paragraphs>96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CCW Cursive Writing 1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Kearsley</dc:creator>
  <cp:lastModifiedBy>Nicolle Key</cp:lastModifiedBy>
  <cp:revision>42</cp:revision>
  <dcterms:created xsi:type="dcterms:W3CDTF">2020-09-22T10:22:53Z</dcterms:created>
  <dcterms:modified xsi:type="dcterms:W3CDTF">2020-09-28T08:52:52Z</dcterms:modified>
</cp:coreProperties>
</file>