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7" r:id="rId2"/>
    <p:sldId id="271" r:id="rId3"/>
    <p:sldId id="264" r:id="rId4"/>
    <p:sldId id="265" r:id="rId5"/>
    <p:sldId id="272" r:id="rId6"/>
    <p:sldId id="286" r:id="rId7"/>
    <p:sldId id="287" r:id="rId8"/>
    <p:sldId id="288" r:id="rId9"/>
    <p:sldId id="293" r:id="rId10"/>
    <p:sldId id="289" r:id="rId11"/>
    <p:sldId id="290" r:id="rId12"/>
    <p:sldId id="291" r:id="rId13"/>
    <p:sldId id="292" r:id="rId14"/>
  </p:sldIdLst>
  <p:sldSz cx="12192000" cy="6858000"/>
  <p:notesSz cx="6858000" cy="9144000"/>
  <p:embeddedFontLst>
    <p:embeddedFont>
      <p:font typeface="Lato" panose="020B0604020202020204" charset="0"/>
      <p:regular r:id="rId16"/>
      <p:bold r:id="rId17"/>
      <p:italic r:id="rId18"/>
      <p:boldItalic r:id="rId19"/>
    </p:embeddedFont>
    <p:embeddedFont>
      <p:font typeface="Open Sans Light" panose="020B0604020202020204" charset="0"/>
      <p:regular r:id="rId20"/>
      <p:italic r:id="rId21"/>
    </p:embeddedFont>
    <p:embeddedFont>
      <p:font typeface="Calibri Light" panose="020F0302020204030204" pitchFamily="34" charset="0"/>
      <p:regular r:id="rId22"/>
      <p:italic r:id="rId23"/>
    </p:embeddedFont>
    <p:embeddedFont>
      <p:font typeface="Gill Sans MT" panose="020B0502020104020203" pitchFamily="3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League Spartan" panose="020B0604020202020204" charset="0"/>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4E37BDCE-51FA-4D04-AA2C-B20999B41175}">
          <p14:sldIdLst>
            <p14:sldId id="257"/>
          </p14:sldIdLst>
        </p14:section>
        <p14:section name="Pupil facing slides" id="{6426DDC9-3476-4499-A402-C5047D3C9974}">
          <p14:sldIdLst>
            <p14:sldId id="271"/>
            <p14:sldId id="264"/>
            <p14:sldId id="265"/>
            <p14:sldId id="272"/>
            <p14:sldId id="286"/>
            <p14:sldId id="287"/>
            <p14:sldId id="288"/>
            <p14:sldId id="293"/>
            <p14:sldId id="289"/>
            <p14:sldId id="290"/>
            <p14:sldId id="291"/>
            <p14:sldId id="29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9" clrIdx="0">
    <p:extLst>
      <p:ext uri="{19B8F6BF-5375-455C-9EA6-DF929625EA0E}">
        <p15:presenceInfo xmlns:p15="http://schemas.microsoft.com/office/powerpoint/2012/main" userId="Lydia Stober" providerId="None"/>
      </p:ext>
    </p:extLst>
  </p:cmAuthor>
  <p:cmAuthor id="2" name="Jenny Fox" initials="JF" lastIdx="3" clrIdx="1">
    <p:extLst>
      <p:ext uri="{19B8F6BF-5375-455C-9EA6-DF929625EA0E}">
        <p15:presenceInfo xmlns:p15="http://schemas.microsoft.com/office/powerpoint/2012/main" userId="S-1-5-21-1285066173-1815393381-3561576999-2620" providerId="AD"/>
      </p:ext>
    </p:extLst>
  </p:cmAuthor>
  <p:cmAuthor id="3" name="Sally Martin" initials="SM" lastIdx="2" clrIdx="2">
    <p:extLst>
      <p:ext uri="{19B8F6BF-5375-455C-9EA6-DF929625EA0E}">
        <p15:presenceInfo xmlns:p15="http://schemas.microsoft.com/office/powerpoint/2012/main" userId="S-1-5-21-1285066173-1815393381-3561576999-26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9551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199" autoAdjust="0"/>
  </p:normalViewPr>
  <p:slideViewPr>
    <p:cSldViewPr snapToGrid="0">
      <p:cViewPr varScale="1">
        <p:scale>
          <a:sx n="56" d="100"/>
          <a:sy n="56" d="100"/>
        </p:scale>
        <p:origin x="10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0370BD-E14A-44AE-9A04-B2A2556ABEFC}" type="datetimeFigureOut">
              <a:rPr lang="en-GB" smtClean="0"/>
              <a:t>28/05/2021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9A431D-474E-401D-955E-F27F4DD1CDB0}" type="slidenum">
              <a:rPr lang="en-GB" smtClean="0"/>
              <a:t>‹#›</a:t>
            </a:fld>
            <a:endParaRPr lang="en-GB"/>
          </a:p>
        </p:txBody>
      </p:sp>
    </p:spTree>
    <p:extLst>
      <p:ext uri="{BB962C8B-B14F-4D97-AF65-F5344CB8AC3E}">
        <p14:creationId xmlns:p14="http://schemas.microsoft.com/office/powerpoint/2010/main" val="1000136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for PSHE lessons and that if they have questions or are worried about things that go into or on to bodies they can write their name on a piece of paper and put in it the ask-it-basket so they can talk to the teacher later, rather than telling the whole class</a:t>
            </a:r>
          </a:p>
          <a:p>
            <a:endParaRPr lang="en-GB" sz="1200" kern="1200" dirty="0">
              <a:solidFill>
                <a:schemeClr val="tx1"/>
              </a:solidFill>
              <a:effectLst/>
              <a:latin typeface="+mn-lt"/>
              <a:ea typeface="+mn-ea"/>
              <a:cs typeface="+mn-cs"/>
            </a:endParaRP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mins)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Working on their own without any discussion, using Resource 1: </a:t>
            </a:r>
            <a:r>
              <a:rPr lang="en-GB" sz="1200" i="1" kern="1200" dirty="0">
                <a:solidFill>
                  <a:schemeClr val="tx1"/>
                </a:solidFill>
                <a:effectLst/>
                <a:latin typeface="+mn-lt"/>
                <a:ea typeface="+mn-ea"/>
                <a:cs typeface="+mn-cs"/>
              </a:rPr>
              <a:t>Ideas list </a:t>
            </a:r>
            <a:r>
              <a:rPr lang="en-GB" sz="1200" kern="1200" dirty="0">
                <a:solidFill>
                  <a:schemeClr val="tx1"/>
                </a:solidFill>
                <a:effectLst/>
                <a:latin typeface="+mn-lt"/>
                <a:ea typeface="+mn-ea"/>
                <a:cs typeface="+mn-cs"/>
              </a:rPr>
              <a:t>ask pupils to draw and/or list:</a:t>
            </a:r>
          </a:p>
          <a:p>
            <a:pPr lvl="0"/>
            <a:r>
              <a:rPr lang="en-GB" sz="1200" kern="1200" dirty="0">
                <a:solidFill>
                  <a:schemeClr val="tx1"/>
                </a:solidFill>
                <a:effectLst/>
                <a:latin typeface="+mn-lt"/>
                <a:ea typeface="+mn-ea"/>
                <a:cs typeface="+mn-cs"/>
              </a:rPr>
              <a:t>Things that are good for bodies…</a:t>
            </a:r>
          </a:p>
          <a:p>
            <a:r>
              <a:rPr lang="en-GB" sz="1200" kern="1200" dirty="0">
                <a:solidFill>
                  <a:schemeClr val="tx1"/>
                </a:solidFill>
                <a:effectLst/>
                <a:latin typeface="+mn-lt"/>
                <a:ea typeface="+mn-ea"/>
                <a:cs typeface="+mn-cs"/>
              </a:rPr>
              <a:t>Things that are not so good for bodies </a:t>
            </a:r>
          </a:p>
          <a:p>
            <a:r>
              <a:rPr lang="en-GB" sz="1200" kern="1200" dirty="0">
                <a:solidFill>
                  <a:schemeClr val="tx1"/>
                </a:solidFill>
                <a:effectLst/>
                <a:latin typeface="+mn-lt"/>
                <a:ea typeface="+mn-ea"/>
                <a:cs typeface="+mn-cs"/>
              </a:rPr>
              <a:t>As this is a baseline assessment, it is important to use neutral, non-guiding language and avoid giving any further information until the activity has been completed. Tell pupils that it does not matter if they don’t know or are unsure about something.</a:t>
            </a:r>
          </a:p>
          <a:p>
            <a:r>
              <a:rPr lang="en-GB" sz="1200" b="1" kern="1200" dirty="0">
                <a:solidFill>
                  <a:schemeClr val="tx1"/>
                </a:solidFill>
                <a:effectLst/>
                <a:latin typeface="+mn-lt"/>
                <a:ea typeface="+mn-ea"/>
                <a:cs typeface="+mn-cs"/>
              </a:rPr>
              <a:t>Tell pupils they should not yet fill in the ‘How do you know?’ box at the bottom of the sheet, as this will be returned to at the end of the lesson</a:t>
            </a:r>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r>
              <a:rPr lang="en-GB" sz="1200" kern="1200" baseline="0" dirty="0">
                <a:solidFill>
                  <a:schemeClr val="tx1"/>
                </a:solidFill>
                <a:effectLst/>
                <a:latin typeface="+mn-lt"/>
                <a:ea typeface="+mn-ea"/>
                <a:cs typeface="+mn-cs"/>
              </a:rPr>
              <a:t> – these are a simplified, more pupil-friendly version </a:t>
            </a:r>
            <a:r>
              <a:rPr lang="en-GB" sz="1200" kern="1200" dirty="0">
                <a:solidFill>
                  <a:schemeClr val="tx1"/>
                </a:solidFill>
                <a:effectLst/>
                <a:latin typeface="+mn-lt"/>
                <a:ea typeface="+mn-ea"/>
                <a:cs typeface="+mn-cs"/>
              </a:rPr>
              <a:t>of the outcomes on slide 6 (teacher slide).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Introduction (5-10 mins)</a:t>
            </a:r>
            <a:endParaRPr lang="en-GB" b="1" dirty="0"/>
          </a:p>
          <a:p>
            <a:r>
              <a:rPr lang="en-GB" sz="1200" kern="1200" dirty="0">
                <a:solidFill>
                  <a:schemeClr val="tx1"/>
                </a:solidFill>
                <a:effectLst/>
                <a:latin typeface="+mn-lt"/>
                <a:ea typeface="+mn-ea"/>
                <a:cs typeface="+mn-cs"/>
              </a:rPr>
              <a:t>Display a large body outline by drawing around a pupil on a large piece of paper and display. Draw on eyes, ears, nose, mouth.  Ask pupils to think about all the different things that might go into or onto a person’s body. </a:t>
            </a:r>
          </a:p>
          <a:p>
            <a:r>
              <a:rPr lang="en-GB" dirty="0"/>
              <a:t>Record pupils’ responses on the body outline without commenting further.</a:t>
            </a:r>
          </a:p>
          <a:p>
            <a:endParaRPr lang="en-GB" sz="1200" i="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Pupil responses might include: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Things that go onto bodies: make-up, clothes, moisturiser/cream, water, tattoos, hugs/kisses, sand, jewellery, animal hair/licks, smoke, plasters, bubbles, medicines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Things that go into bodies: food, water, fizzy drinks, sweets, medicines, fresh air, insect bites, injections, smoke</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1821022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Paired discussion (10 mins)</a:t>
            </a:r>
          </a:p>
          <a:p>
            <a:r>
              <a:rPr lang="en-GB" sz="1200" kern="1200" dirty="0">
                <a:solidFill>
                  <a:schemeClr val="tx1"/>
                </a:solidFill>
                <a:effectLst/>
                <a:latin typeface="+mn-lt"/>
                <a:ea typeface="+mn-ea"/>
                <a:cs typeface="+mn-cs"/>
              </a:rPr>
              <a:t>Choose some examples from the annotated body outline for pupils to discuss in pairs.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Some things may be both good and not so good – notice what ideas the pupils come up with and whether pupils are able to say that this can change when there is ‘too much… or not enough’ of something. </a:t>
            </a: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7</a:t>
            </a:fld>
            <a:endParaRPr lang="en-GB"/>
          </a:p>
        </p:txBody>
      </p:sp>
    </p:spTree>
    <p:extLst>
      <p:ext uri="{BB962C8B-B14F-4D97-AF65-F5344CB8AC3E}">
        <p14:creationId xmlns:p14="http://schemas.microsoft.com/office/powerpoint/2010/main" val="3784895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Sorting activity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Working in small groups, pupils sort picture cards from Resource 2:</a:t>
            </a:r>
            <a:r>
              <a:rPr lang="en-GB" sz="1200" i="1" kern="1200" dirty="0">
                <a:solidFill>
                  <a:schemeClr val="tx1"/>
                </a:solidFill>
                <a:effectLst/>
                <a:latin typeface="+mn-lt"/>
                <a:ea typeface="+mn-ea"/>
                <a:cs typeface="+mn-cs"/>
              </a:rPr>
              <a:t> Picture cards </a:t>
            </a:r>
            <a:r>
              <a:rPr lang="en-GB" sz="1200" kern="1200" dirty="0">
                <a:solidFill>
                  <a:schemeClr val="tx1"/>
                </a:solidFill>
                <a:effectLst/>
                <a:latin typeface="+mn-lt"/>
                <a:ea typeface="+mn-ea"/>
                <a:cs typeface="+mn-cs"/>
              </a:rPr>
              <a:t>into groups according to whether the picture shown is helpful or harmful, or whether some can be both helpful or harmful to bodies. Observe pupils’ responses and discuss. </a:t>
            </a: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select only the items they think are harmful to bodies and try to explain why.</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Extend pupils’ thinking by asking more open questions: Can they think of other examples? Can the pupils explain when or why something is helpful or harmful for the body? How do we know if something is helpful or harmful?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Bring the class back together and discuss how we know whether something could be harmful for bodies.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Empty and washed packaging could be used as the stimulus rather than picture cards for this activity, with plastic hoops or boxes used for the sorting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Suggestions to support pupils’ learning: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Helpful: fresh air, water, sunscreen.</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Harmful: exhaust fumes, berries from the garden may be harmful if we don’t know what they are or if they are safe to eat.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Both helpful and harmful: hygiene and cleaning products and medicines must be used safely otherwise they can be harmful; if someone eats too many sweets or drinks too much (fizzy drink) it can damage their teeth or make them feel ill; doctors and nurses use syringes to give injections that help bodies stay healthy but it is dangerous to pick up syringes if we see them lying on the ground.</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8</a:t>
            </a:fld>
            <a:endParaRPr lang="en-GB"/>
          </a:p>
        </p:txBody>
      </p:sp>
    </p:spTree>
    <p:extLst>
      <p:ext uri="{BB962C8B-B14F-4D97-AF65-F5344CB8AC3E}">
        <p14:creationId xmlns:p14="http://schemas.microsoft.com/office/powerpoint/2010/main" val="82193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Amrit’s dilemma (10 mins)</a:t>
            </a:r>
          </a:p>
          <a:p>
            <a:r>
              <a:rPr lang="en-GB" sz="1200" kern="1200" dirty="0">
                <a:solidFill>
                  <a:schemeClr val="tx1"/>
                </a:solidFill>
                <a:effectLst/>
                <a:latin typeface="+mn-lt"/>
                <a:ea typeface="+mn-ea"/>
                <a:cs typeface="+mn-cs"/>
              </a:rPr>
              <a:t>In pairs pupils are given a card from Resource 3:</a:t>
            </a:r>
            <a:r>
              <a:rPr lang="en-GB" sz="1200" i="1" kern="1200" dirty="0">
                <a:solidFill>
                  <a:schemeClr val="tx1"/>
                </a:solidFill>
                <a:effectLst/>
                <a:latin typeface="+mn-lt"/>
                <a:ea typeface="+mn-ea"/>
                <a:cs typeface="+mn-cs"/>
              </a:rPr>
              <a:t> Amrit’s dilemma cards</a:t>
            </a:r>
            <a:r>
              <a:rPr lang="en-GB" sz="1200" kern="1200" dirty="0">
                <a:solidFill>
                  <a:schemeClr val="tx1"/>
                </a:solidFill>
                <a:effectLst/>
                <a:latin typeface="+mn-lt"/>
                <a:ea typeface="+mn-ea"/>
                <a:cs typeface="+mn-cs"/>
              </a:rPr>
              <a:t>.  Pupils decide on the best answers to the following questions and record their responses on the card: What would help Amrit?  What would not be helpful? </a:t>
            </a:r>
          </a:p>
          <a:p>
            <a:r>
              <a:rPr lang="en-GB" sz="1200" kern="1200" dirty="0">
                <a:solidFill>
                  <a:schemeClr val="tx1"/>
                </a:solidFill>
                <a:effectLst/>
                <a:latin typeface="+mn-lt"/>
                <a:ea typeface="+mn-ea"/>
                <a:cs typeface="+mn-cs"/>
              </a:rPr>
              <a:t>When completed, pupils meet with another pair who discussed the same dilemma and compare answers.  Repeat with an alternative dilemma. </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Some scenarios are more common and require a less complex response (e.g. scenario 1, 4 and 5) and so these could be allocated to pupils requiring more support.</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Work through each of the dilemmas on the sheet individually, then compare responses with a partner.</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Answers to </a:t>
            </a:r>
            <a:r>
              <a:rPr lang="en-GB" sz="1200" i="1" kern="1200" dirty="0" err="1">
                <a:solidFill>
                  <a:schemeClr val="tx1"/>
                </a:solidFill>
                <a:effectLst/>
                <a:latin typeface="+mn-lt"/>
                <a:ea typeface="+mn-ea"/>
                <a:cs typeface="+mn-cs"/>
              </a:rPr>
              <a:t>Amrit’s</a:t>
            </a:r>
            <a:r>
              <a:rPr lang="en-GB" sz="1200" i="1" kern="1200" dirty="0">
                <a:solidFill>
                  <a:schemeClr val="tx1"/>
                </a:solidFill>
                <a:effectLst/>
                <a:latin typeface="+mn-lt"/>
                <a:ea typeface="+mn-ea"/>
                <a:cs typeface="+mn-cs"/>
              </a:rPr>
              <a:t> dilemmas: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1. Helpful: b and avoid eating any more ice-cream / Not helpful: a and c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2. Helpful: c or parent might put medical cream on it or add medical oil to a bath / Not helpful: a and b</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3. Helpful: c and not touch it / Not helpful: a and b</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4. Helpful: a and adult might put anti-septic cream on it / Not helpful: b and c</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5. Helpful: a and then keep eye shut for a short time / Not helpful: b (rubbing the eye worsens the effect of the shampoo) and c </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10</a:t>
            </a:fld>
            <a:endParaRPr lang="en-GB"/>
          </a:p>
        </p:txBody>
      </p:sp>
    </p:spTree>
    <p:extLst>
      <p:ext uri="{BB962C8B-B14F-4D97-AF65-F5344CB8AC3E}">
        <p14:creationId xmlns:p14="http://schemas.microsoft.com/office/powerpoint/2010/main" val="1992302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(5 mins)</a:t>
            </a:r>
          </a:p>
          <a:p>
            <a:r>
              <a:rPr lang="en-GB" sz="1200" kern="1200" dirty="0">
                <a:solidFill>
                  <a:schemeClr val="tx1"/>
                </a:solidFill>
                <a:effectLst/>
                <a:latin typeface="+mn-lt"/>
                <a:ea typeface="+mn-ea"/>
                <a:cs typeface="+mn-cs"/>
              </a:rPr>
              <a:t>Display Resource 4.</a:t>
            </a:r>
            <a:r>
              <a:rPr lang="en-GB" sz="1200" i="1" kern="1200" dirty="0">
                <a:solidFill>
                  <a:schemeClr val="tx1"/>
                </a:solidFill>
                <a:effectLst/>
                <a:latin typeface="+mn-lt"/>
                <a:ea typeface="+mn-ea"/>
                <a:cs typeface="+mn-cs"/>
              </a:rPr>
              <a:t> People who help us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labels</a:t>
            </a:r>
            <a:r>
              <a:rPr lang="en-GB" sz="1200" kern="1200" dirty="0">
                <a:solidFill>
                  <a:schemeClr val="tx1"/>
                </a:solidFill>
                <a:effectLst/>
                <a:latin typeface="+mn-lt"/>
                <a:ea typeface="+mn-ea"/>
                <a:cs typeface="+mn-cs"/>
              </a:rPr>
              <a:t> around the classroom. </a:t>
            </a:r>
          </a:p>
          <a:p>
            <a:r>
              <a:rPr lang="en-GB" sz="1200" kern="1200" dirty="0">
                <a:solidFill>
                  <a:schemeClr val="tx1"/>
                </a:solidFill>
                <a:effectLst/>
                <a:latin typeface="+mn-lt"/>
                <a:ea typeface="+mn-ea"/>
                <a:cs typeface="+mn-cs"/>
              </a:rPr>
              <a:t>Choose one example from Resource 3: </a:t>
            </a:r>
            <a:r>
              <a:rPr lang="en-GB" sz="1200" i="1" kern="1200" dirty="0">
                <a:solidFill>
                  <a:schemeClr val="tx1"/>
                </a:solidFill>
                <a:effectLst/>
                <a:latin typeface="+mn-lt"/>
                <a:ea typeface="+mn-ea"/>
                <a:cs typeface="+mn-cs"/>
              </a:rPr>
              <a:t>Amrit’s dilemma cards</a:t>
            </a:r>
            <a:r>
              <a:rPr lang="en-GB" sz="1200" kern="1200" dirty="0">
                <a:solidFill>
                  <a:schemeClr val="tx1"/>
                </a:solidFill>
                <a:effectLst/>
                <a:latin typeface="+mn-lt"/>
                <a:ea typeface="+mn-ea"/>
                <a:cs typeface="+mn-cs"/>
              </a:rPr>
              <a:t>, and ask pupils to move to stand next to the label showing the person who could help Amrit in the situation.  Choose a few pupils to explain their thinking.</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out that it is important that they tell ‘someone’, as telling ‘no-one’ could lead to further accidents or problems. They should always talk to an adult they trust (such as a parent or teacher) if needed. Remind pupils they must never put something into their body or onto their skin if they don’t know what it is, or if they don’t have permission from their parent.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11</a:t>
            </a:fld>
            <a:endParaRPr lang="en-GB"/>
          </a:p>
        </p:txBody>
      </p:sp>
    </p:spTree>
    <p:extLst>
      <p:ext uri="{BB962C8B-B14F-4D97-AF65-F5344CB8AC3E}">
        <p14:creationId xmlns:p14="http://schemas.microsoft.com/office/powerpoint/2010/main" val="2538375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Plenary/reflecting on today’s learning and end-point assessment (5-10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share one thing they have learned about things that go into or onto bodies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Then go back to their </a:t>
            </a:r>
            <a:r>
              <a:rPr lang="en-GB" sz="1200" i="1" kern="1200" dirty="0">
                <a:solidFill>
                  <a:schemeClr val="tx1"/>
                </a:solidFill>
                <a:effectLst/>
                <a:latin typeface="+mn-lt"/>
                <a:ea typeface="+mn-ea"/>
                <a:cs typeface="+mn-cs"/>
              </a:rPr>
              <a:t>ideas lists</a:t>
            </a:r>
            <a:r>
              <a:rPr lang="en-GB" sz="1200" kern="1200" dirty="0">
                <a:solidFill>
                  <a:schemeClr val="tx1"/>
                </a:solidFill>
                <a:effectLst/>
                <a:latin typeface="+mn-lt"/>
                <a:ea typeface="+mn-ea"/>
                <a:cs typeface="+mn-cs"/>
              </a:rPr>
              <a:t> they made at the beginning of the lesson.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should add to or amend their list in the light of their new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should also include how they know whether something is helpful or harmful to bodies by adding their ideas to the box at the bottom of the sheet – </a:t>
            </a:r>
            <a:r>
              <a:rPr lang="en-GB" sz="1200" i="1" kern="1200" dirty="0">
                <a:solidFill>
                  <a:schemeClr val="tx1"/>
                </a:solidFill>
                <a:effectLst/>
                <a:latin typeface="+mn-lt"/>
                <a:ea typeface="+mn-ea"/>
                <a:cs typeface="+mn-cs"/>
              </a:rPr>
              <a:t>How do you know?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12</a:t>
            </a:fld>
            <a:endParaRPr lang="en-GB"/>
          </a:p>
        </p:txBody>
      </p:sp>
    </p:spTree>
    <p:extLst>
      <p:ext uri="{BB962C8B-B14F-4D97-AF65-F5344CB8AC3E}">
        <p14:creationId xmlns:p14="http://schemas.microsoft.com/office/powerpoint/2010/main" val="3929948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 Notes – Extension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use Resource 5:</a:t>
            </a:r>
            <a:r>
              <a:rPr lang="en-GB" sz="1200" i="1" kern="1200" dirty="0">
                <a:solidFill>
                  <a:schemeClr val="tx1"/>
                </a:solidFill>
                <a:effectLst/>
                <a:latin typeface="+mn-lt"/>
                <a:ea typeface="+mn-ea"/>
                <a:cs typeface="+mn-cs"/>
              </a:rPr>
              <a:t> Hazard labels</a:t>
            </a:r>
            <a:r>
              <a:rPr lang="en-GB" sz="1200" kern="1200" dirty="0">
                <a:solidFill>
                  <a:schemeClr val="tx1"/>
                </a:solidFill>
                <a:effectLst/>
                <a:latin typeface="+mn-lt"/>
                <a:ea typeface="+mn-ea"/>
                <a:cs typeface="+mn-cs"/>
              </a:rPr>
              <a:t> individually, in pairs or small groups to match common hazard labels found on household products to their meanings and recognise why some products might be harmful to bodies.</a:t>
            </a: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13</a:t>
            </a:fld>
            <a:endParaRPr lang="en-GB"/>
          </a:p>
        </p:txBody>
      </p:sp>
    </p:spTree>
    <p:extLst>
      <p:ext uri="{BB962C8B-B14F-4D97-AF65-F5344CB8AC3E}">
        <p14:creationId xmlns:p14="http://schemas.microsoft.com/office/powerpoint/2010/main" val="2360836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531A5-5E8F-4F6C-B9D8-12B2737DBC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81D170-A8E8-4082-9FDB-7B7C7455D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C73152-EC54-4B8B-9FF8-9582230C4676}"/>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7640BAD3-679F-425F-AE94-2F0BB6D2B0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CA890D-54C7-4E5B-9CC7-B440195C434B}"/>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161761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5A885-8E6B-483F-8406-C01A67ADC2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4138FC-4624-4A09-8A79-EDABD1033DD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1B433C-E84F-4613-9768-255E5ADBBF72}"/>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6A57B699-7050-4053-84B2-385E287AC0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8A8690-A252-4B67-AE88-8B04B9154C1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549157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9116B-FD89-495D-BBA7-9E3D8260B3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4A3AA8-89C0-4A51-8783-7AFCA5A1E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CC61EE4-C130-4225-B637-64A4B43CCBD0}"/>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7C368339-77F6-4555-9458-3D1827F7E7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4F1126-9C28-48FA-BE3F-8D532CE7DE90}"/>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84655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45399-CC91-4954-B67B-DEA19BA663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36B4A2-F4CF-4DBB-80A5-C128C5936B5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CAB2EA-2FEA-4D28-9439-8439C5B7A11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89C6CC-C93D-4743-B662-14CA0CF8C5B1}"/>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6" name="Footer Placeholder 5">
            <a:extLst>
              <a:ext uri="{FF2B5EF4-FFF2-40B4-BE49-F238E27FC236}">
                <a16:creationId xmlns:a16="http://schemas.microsoft.com/office/drawing/2014/main" id="{B7ADC01A-2631-4B94-9D60-9EECA5DEC0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FA1043-CEB5-4EB6-935B-5710205881DE}"/>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77771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269C2-0759-4891-95DE-EEB01F70BA9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E8C628-3524-4CEF-A925-1FD1FA28F5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984DC48-3F39-4D7B-85B3-24971C1DA8B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CCC582-5222-497F-B563-6E74BCDDFD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CFC9172-787D-4E21-8514-081D8D53F8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004DEC-A1F5-468C-AFD6-4B2F40DDFDC9}"/>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8" name="Footer Placeholder 7">
            <a:extLst>
              <a:ext uri="{FF2B5EF4-FFF2-40B4-BE49-F238E27FC236}">
                <a16:creationId xmlns:a16="http://schemas.microsoft.com/office/drawing/2014/main" id="{27DF6347-E7EE-40F3-87B9-EB8155EBAF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CC6208-7EED-4F05-9C5A-387238011B34}"/>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045299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1DEB-72D8-4D07-B2B2-803D0731C38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F48368-DF06-4DEC-B85C-C76869822B90}"/>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4" name="Footer Placeholder 3">
            <a:extLst>
              <a:ext uri="{FF2B5EF4-FFF2-40B4-BE49-F238E27FC236}">
                <a16:creationId xmlns:a16="http://schemas.microsoft.com/office/drawing/2014/main" id="{23BCC428-78D4-476F-90BF-86B59F8AE6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E9AFB6-95B8-4C67-B4B2-EB2278734B7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774715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B5BF1A-5FA7-406E-8044-B464E13C8B1A}"/>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3" name="Footer Placeholder 2">
            <a:extLst>
              <a:ext uri="{FF2B5EF4-FFF2-40B4-BE49-F238E27FC236}">
                <a16:creationId xmlns:a16="http://schemas.microsoft.com/office/drawing/2014/main" id="{3B1767DB-FABD-48C1-9BE8-8197EDCDBE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5A61979-834A-4CDB-BD25-D345E53289A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593957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B032B-96DF-4FB4-B021-FCB68FF640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7E0BB0-FE4B-41B5-B79A-18410FA352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A35A37-0743-46F9-BA45-6508DD316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8745C4-7373-4D28-83F8-F4D76D0AC433}"/>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6" name="Footer Placeholder 5">
            <a:extLst>
              <a:ext uri="{FF2B5EF4-FFF2-40B4-BE49-F238E27FC236}">
                <a16:creationId xmlns:a16="http://schemas.microsoft.com/office/drawing/2014/main" id="{E810BAA0-8AA5-4577-974D-842DABFF03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5B3886-2D9D-4C02-9240-544A218C8D03}"/>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450874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65E39-9D14-49DA-A5CC-3FF68D1BFE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3345959-6D55-4C41-95A1-81C6EE86C6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BB139B-173C-452E-9316-7D7867C81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5A6218-2739-42DF-A0BE-789E324D11F6}"/>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6" name="Footer Placeholder 5">
            <a:extLst>
              <a:ext uri="{FF2B5EF4-FFF2-40B4-BE49-F238E27FC236}">
                <a16:creationId xmlns:a16="http://schemas.microsoft.com/office/drawing/2014/main" id="{0F57D593-768B-496E-AE3D-6D040FC381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C897EE-ABC6-4C04-9872-920CEB693FE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907471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679CC-18F8-430B-A646-6B6AB43E7B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F58E44-7B42-4AD6-A563-6B133032E87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DA82C-BA7F-47A6-8070-6DA0B8A125A4}"/>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29FEF6D6-93C0-42FD-B878-847153AC1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65E5B-6601-4F26-B4CE-DF77DFF878EF}"/>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545504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77306E-1373-4197-B4BC-78E6B33D33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56594A-627A-4F5C-8240-6925C016D2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D36F6C-CE1A-4323-8AC5-73B272F1C378}"/>
              </a:ext>
            </a:extLst>
          </p:cNvPr>
          <p:cNvSpPr>
            <a:spLocks noGrp="1"/>
          </p:cNvSpPr>
          <p:nvPr>
            <p:ph type="dt" sz="half" idx="10"/>
          </p:nvPr>
        </p:nvSpPr>
        <p:spPr/>
        <p:txBody>
          <a:body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30F7ED82-9320-4A60-BFB1-827DC25C21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5263E-6C2C-4E54-8E1E-2A26E40841E1}"/>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116045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052782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E8DBEA-EE13-4785-ACE3-7B94166520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A7A3DB-7829-4DF1-A80C-94B0B422C2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73437C-0874-40B9-AF70-258B317B67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F2A6A4-00CE-42C3-BB95-7A2CCF40E128}" type="datetimeFigureOut">
              <a:rPr lang="en-GB" smtClean="0"/>
              <a:t>28/05/2021</a:t>
            </a:fld>
            <a:endParaRPr lang="en-GB"/>
          </a:p>
        </p:txBody>
      </p:sp>
      <p:sp>
        <p:nvSpPr>
          <p:cNvPr id="5" name="Footer Placeholder 4">
            <a:extLst>
              <a:ext uri="{FF2B5EF4-FFF2-40B4-BE49-F238E27FC236}">
                <a16:creationId xmlns:a16="http://schemas.microsoft.com/office/drawing/2014/main" id="{C4B02080-AF72-429A-ADFD-BC374DD881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7B438B-4081-49B4-94A8-F0F85F54E3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3A0A02-208F-4900-A6BB-FD2E261C2439}" type="slidenum">
              <a:rPr lang="en-GB" smtClean="0"/>
              <a:t>‹#›</a:t>
            </a:fld>
            <a:endParaRPr lang="en-GB"/>
          </a:p>
        </p:txBody>
      </p:sp>
    </p:spTree>
    <p:extLst>
      <p:ext uri="{BB962C8B-B14F-4D97-AF65-F5344CB8AC3E}">
        <p14:creationId xmlns:p14="http://schemas.microsoft.com/office/powerpoint/2010/main" val="1645094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431547" y="4549614"/>
            <a:ext cx="7601921" cy="1400383"/>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1/2 Lesson 1</a:t>
            </a:r>
            <a:r>
              <a:rPr lang="en-GB" sz="3600" b="1" dirty="0">
                <a:solidFill>
                  <a:schemeClr val="bg1"/>
                </a:solidFill>
                <a:latin typeface="League Spartan" panose="020B0604020202020204" charset="0"/>
              </a:rPr>
              <a:t> </a:t>
            </a:r>
          </a:p>
          <a:p>
            <a:pPr algn="ctr"/>
            <a:r>
              <a:rPr lang="en-GB" sz="2500" b="1" dirty="0">
                <a:solidFill>
                  <a:schemeClr val="bg1"/>
                </a:solidFill>
                <a:latin typeface="Lato" panose="020F0502020204030203" pitchFamily="34" charset="0"/>
                <a:ea typeface="Lato" panose="020F0502020204030203" pitchFamily="34" charset="0"/>
                <a:cs typeface="Lato" panose="020F0502020204030203" pitchFamily="34" charset="0"/>
              </a:rPr>
              <a:t>Keeping safe: things that go into and onto bodies</a:t>
            </a:r>
            <a:endParaRPr lang="en-GB" sz="25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6" name="Picture Placeholder 5">
            <a:extLst>
              <a:ext uri="{FF2B5EF4-FFF2-40B4-BE49-F238E27FC236}">
                <a16:creationId xmlns:a16="http://schemas.microsoft.com/office/drawing/2014/main" id="{635451B6-A966-453D-B3E2-001274A8DBF0}"/>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3" name="Picture 2">
            <a:hlinkClick r:id="rId5"/>
            <a:extLst>
              <a:ext uri="{FF2B5EF4-FFF2-40B4-BE49-F238E27FC236}">
                <a16:creationId xmlns:a16="http://schemas.microsoft.com/office/drawing/2014/main" id="{80B8E810-1A6E-4503-A960-905027C10B6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3688997"/>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1</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Keeping safe: things that go into and onto bodies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F196EA98-9182-4DAF-96C6-69CA5E3A757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871736" y="394885"/>
            <a:ext cx="4448528" cy="296568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Draw or list</a:t>
            </a:r>
          </a:p>
        </p:txBody>
      </p:sp>
      <p:sp>
        <p:nvSpPr>
          <p:cNvPr id="8" name="TextBox 7"/>
          <p:cNvSpPr txBox="1"/>
          <p:nvPr/>
        </p:nvSpPr>
        <p:spPr>
          <a:xfrm>
            <a:off x="245356" y="1442450"/>
            <a:ext cx="5770578" cy="4401205"/>
          </a:xfrm>
          <a:prstGeom prst="rect">
            <a:avLst/>
          </a:prstGeom>
          <a:noFill/>
        </p:spPr>
        <p:txBody>
          <a:bodyPr wrap="square" rtlCol="0">
            <a:spAutoFit/>
          </a:bodyPr>
          <a:lstStyle/>
          <a:p>
            <a:pPr marL="457200" lvl="0" indent="-457200">
              <a:buFont typeface="Arial" panose="020B0604020202020204" pitchFamily="34" charset="0"/>
              <a:buChar char="•"/>
            </a:pPr>
            <a:r>
              <a:rPr lang="en-GB" sz="2800" dirty="0"/>
              <a:t>Things that are good for bodies</a:t>
            </a:r>
          </a:p>
          <a:p>
            <a:pPr lvl="0"/>
            <a:endParaRPr lang="en-GB" sz="2800" dirty="0"/>
          </a:p>
          <a:p>
            <a:pPr lvl="0"/>
            <a:endParaRPr lang="en-GB" sz="2800" dirty="0"/>
          </a:p>
          <a:p>
            <a:pPr lvl="0"/>
            <a:endParaRPr lang="en-GB" sz="2800" dirty="0"/>
          </a:p>
          <a:p>
            <a:pPr lvl="0"/>
            <a:endParaRPr lang="en-GB" sz="2800" dirty="0"/>
          </a:p>
          <a:p>
            <a:pPr marL="457200" lvl="0" indent="-457200">
              <a:buFont typeface="Arial" panose="020B0604020202020204" pitchFamily="34" charset="0"/>
              <a:buChar char="•"/>
            </a:pPr>
            <a:r>
              <a:rPr lang="en-GB" sz="2800" dirty="0"/>
              <a:t>Things that are not so good for bodies</a:t>
            </a:r>
          </a:p>
          <a:p>
            <a:pPr lvl="0"/>
            <a:endParaRPr lang="en-GB" sz="2800" dirty="0"/>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pic>
        <p:nvPicPr>
          <p:cNvPr id="9" name="Picture 8">
            <a:extLst>
              <a:ext uri="{FF2B5EF4-FFF2-40B4-BE49-F238E27FC236}">
                <a16:creationId xmlns:a16="http://schemas.microsoft.com/office/drawing/2014/main" id="{B7F2B10F-B9AA-4567-95FF-91617D4602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943"/>
          <a:stretch/>
        </p:blipFill>
        <p:spPr>
          <a:xfrm>
            <a:off x="7175943" y="1506823"/>
            <a:ext cx="4558857" cy="3844353"/>
          </a:xfrm>
          <a:prstGeom prst="rect">
            <a:avLst/>
          </a:prstGeom>
        </p:spPr>
      </p:pic>
      <p:sp>
        <p:nvSpPr>
          <p:cNvPr id="7" name="Footer Placeholder 3">
            <a:extLst>
              <a:ext uri="{FF2B5EF4-FFF2-40B4-BE49-F238E27FC236}">
                <a16:creationId xmlns:a16="http://schemas.microsoft.com/office/drawing/2014/main" id="{71759A1C-7F5C-4DE6-9928-18285E6906F7}"/>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675E33BC-5785-4409-9B96-4956F8CAE16B}"/>
              </a:ext>
            </a:extLst>
          </p:cNvPr>
          <p:cNvPicPr>
            <a:picLocks noChangeAspect="1"/>
          </p:cNvPicPr>
          <p:nvPr/>
        </p:nvPicPr>
        <p:blipFill>
          <a:blip r:embed="rId4"/>
          <a:stretch>
            <a:fillRect/>
          </a:stretch>
        </p:blipFill>
        <p:spPr>
          <a:xfrm>
            <a:off x="2624633" y="2173419"/>
            <a:ext cx="810898" cy="820667"/>
          </a:xfrm>
          <a:prstGeom prst="rect">
            <a:avLst/>
          </a:prstGeom>
        </p:spPr>
      </p:pic>
      <p:pic>
        <p:nvPicPr>
          <p:cNvPr id="10" name="Picture 9" descr="Right, Wrong, Red, Green, Icon, Symbol, Sign, Simple">
            <a:extLst>
              <a:ext uri="{FF2B5EF4-FFF2-40B4-BE49-F238E27FC236}">
                <a16:creationId xmlns:a16="http://schemas.microsoft.com/office/drawing/2014/main" id="{32988D7C-420F-4B1A-8D86-328FB7355DDC}"/>
              </a:ext>
            </a:extLst>
          </p:cNvPr>
          <p:cNvPicPr/>
          <p:nvPr/>
        </p:nvPicPr>
        <p:blipFill rotWithShape="1">
          <a:blip r:embed="rId5" cstate="print">
            <a:extLst>
              <a:ext uri="{28A0092B-C50C-407E-A947-70E740481C1C}">
                <a14:useLocalDpi xmlns:a14="http://schemas.microsoft.com/office/drawing/2010/main" val="0"/>
              </a:ext>
            </a:extLst>
          </a:blip>
          <a:srcRect r="52247"/>
          <a:stretch/>
        </p:blipFill>
        <p:spPr bwMode="auto">
          <a:xfrm>
            <a:off x="2624633" y="4799321"/>
            <a:ext cx="685227" cy="7239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76636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662541"/>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say how things that go into a person’s body and onto their skin can change how people look and feel</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identify that some things that go into or onto bodies can be harmful </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say what to do in situations with household products</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recognise who to ask for help</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5</a:t>
            </a:fld>
            <a:endParaRPr lang="en-GB" dirty="0"/>
          </a:p>
        </p:txBody>
      </p:sp>
      <p:sp>
        <p:nvSpPr>
          <p:cNvPr id="10" name="TextBox 9"/>
          <p:cNvSpPr txBox="1"/>
          <p:nvPr/>
        </p:nvSpPr>
        <p:spPr>
          <a:xfrm>
            <a:off x="2277117" y="565504"/>
            <a:ext cx="9297421" cy="954107"/>
          </a:xfrm>
          <a:prstGeom prst="rect">
            <a:avLst/>
          </a:prstGeom>
          <a:solidFill>
            <a:schemeClr val="bg1"/>
          </a:solidFill>
        </p:spPr>
        <p:txBody>
          <a:bodyPr wrap="square" rtlCol="0">
            <a:spAutoFit/>
          </a:bodyPr>
          <a:lstStyle/>
          <a:p>
            <a:pPr>
              <a:buSzPct val="202000"/>
            </a:pPr>
            <a:r>
              <a:rPr lang="en-GB" sz="2800" dirty="0" smtClean="0">
                <a:latin typeface="League Spartan" panose="020B0604020202020204" charset="0"/>
              </a:rPr>
              <a:t>We are learning about </a:t>
            </a:r>
            <a:r>
              <a:rPr lang="en-GB" sz="2800" dirty="0">
                <a:latin typeface="League Spartan" panose="020B0604020202020204" charset="0"/>
              </a:rPr>
              <a:t>things that go into </a:t>
            </a:r>
            <a:r>
              <a:rPr lang="en-GB" sz="2800" dirty="0" smtClean="0">
                <a:latin typeface="League Spartan" panose="020B0604020202020204" charset="0"/>
              </a:rPr>
              <a:t>bodies and onto skin </a:t>
            </a:r>
            <a:r>
              <a:rPr lang="en-GB" sz="2800" dirty="0">
                <a:latin typeface="League Spartan" panose="020B0604020202020204" charset="0"/>
              </a:rPr>
              <a:t>and how this can make people feel</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0FCE22-45F1-48EE-987B-EA22F4BB368F}"/>
              </a:ext>
            </a:extLst>
          </p:cNvPr>
          <p:cNvSpPr>
            <a:spLocks noGrp="1"/>
          </p:cNvSpPr>
          <p:nvPr>
            <p:ph type="sldNum" sz="quarter" idx="12"/>
          </p:nvPr>
        </p:nvSpPr>
        <p:spPr/>
        <p:txBody>
          <a:bodyPr/>
          <a:lstStyle/>
          <a:p>
            <a:fld id="{2D651D86-383D-45DB-A701-76B5BFCFE28F}" type="slidenum">
              <a:rPr lang="en-GB" smtClean="0"/>
              <a:pPr/>
              <a:t>6</a:t>
            </a:fld>
            <a:endParaRPr lang="en-GB" dirty="0"/>
          </a:p>
        </p:txBody>
      </p:sp>
      <p:sp>
        <p:nvSpPr>
          <p:cNvPr id="16" name="TextBox 15">
            <a:extLst>
              <a:ext uri="{FF2B5EF4-FFF2-40B4-BE49-F238E27FC236}">
                <a16:creationId xmlns:a16="http://schemas.microsoft.com/office/drawing/2014/main" id="{A262D5C9-C473-44EA-A643-BF498A61A9DD}"/>
              </a:ext>
            </a:extLst>
          </p:cNvPr>
          <p:cNvSpPr txBox="1"/>
          <p:nvPr/>
        </p:nvSpPr>
        <p:spPr>
          <a:xfrm>
            <a:off x="276201" y="29117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Introduction</a:t>
            </a:r>
          </a:p>
        </p:txBody>
      </p:sp>
      <p:sp>
        <p:nvSpPr>
          <p:cNvPr id="19" name="Rectangle 18">
            <a:extLst>
              <a:ext uri="{FF2B5EF4-FFF2-40B4-BE49-F238E27FC236}">
                <a16:creationId xmlns:a16="http://schemas.microsoft.com/office/drawing/2014/main" id="{53BA6F42-5817-46F8-B92D-89263B139FE1}"/>
              </a:ext>
            </a:extLst>
          </p:cNvPr>
          <p:cNvSpPr/>
          <p:nvPr/>
        </p:nvSpPr>
        <p:spPr>
          <a:xfrm>
            <a:off x="276201" y="1780423"/>
            <a:ext cx="6933169" cy="4401205"/>
          </a:xfrm>
          <a:prstGeom prst="rect">
            <a:avLst/>
          </a:prstGeom>
        </p:spPr>
        <p:txBody>
          <a:bodyPr wrap="square">
            <a:spAutoFit/>
          </a:bodyPr>
          <a:lstStyle/>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things might go into the mouth?</a:t>
            </a:r>
          </a:p>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might go into the nose or ears?</a:t>
            </a:r>
          </a:p>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things might go onto the skin?</a:t>
            </a:r>
          </a:p>
          <a:p>
            <a:pPr>
              <a:lnSpc>
                <a:spcPct val="200000"/>
              </a:lnSpc>
            </a:pPr>
            <a:endParaRPr lang="en-GB" sz="2800" dirty="0">
              <a:latin typeface="Lato" panose="020B0604020202020204" charset="0"/>
              <a:ea typeface="Lato" panose="020B0604020202020204" charset="0"/>
              <a:cs typeface="Lato" panose="020B0604020202020204" charset="0"/>
            </a:endParaRPr>
          </a:p>
          <a:p>
            <a:pPr>
              <a:lnSpc>
                <a:spcPct val="200000"/>
              </a:lnSpc>
            </a:pPr>
            <a:endParaRPr lang="en-GB" sz="2800" dirty="0">
              <a:latin typeface="Lato" panose="020B0604020202020204" charset="0"/>
              <a:ea typeface="Lato" panose="020B0604020202020204" charset="0"/>
              <a:cs typeface="Lato" panose="020B0604020202020204" charset="0"/>
            </a:endParaRP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17" name="Picture 16" descr="Image result for stick person">
            <a:extLst>
              <a:ext uri="{FF2B5EF4-FFF2-40B4-BE49-F238E27FC236}">
                <a16:creationId xmlns:a16="http://schemas.microsoft.com/office/drawing/2014/main" id="{CF5872AC-7806-445C-8B7C-E5F7EFBC1B2D}"/>
              </a:ext>
            </a:extLst>
          </p:cNvPr>
          <p:cNvPicPr/>
          <p:nvPr/>
        </p:nvPicPr>
        <p:blipFill rotWithShape="1">
          <a:blip r:embed="rId3">
            <a:extLst>
              <a:ext uri="{28A0092B-C50C-407E-A947-70E740481C1C}">
                <a14:useLocalDpi xmlns:a14="http://schemas.microsoft.com/office/drawing/2010/main" val="0"/>
              </a:ext>
            </a:extLst>
          </a:blip>
          <a:srcRect l="15539" r="15710"/>
          <a:stretch/>
        </p:blipFill>
        <p:spPr bwMode="auto">
          <a:xfrm>
            <a:off x="7959692" y="1115490"/>
            <a:ext cx="2968575" cy="5458582"/>
          </a:xfrm>
          <a:prstGeom prst="rect">
            <a:avLst/>
          </a:prstGeom>
          <a:noFill/>
          <a:ln>
            <a:noFill/>
          </a:ln>
        </p:spPr>
      </p:pic>
      <p:cxnSp>
        <p:nvCxnSpPr>
          <p:cNvPr id="4" name="Straight Arrow Connector 3">
            <a:extLst>
              <a:ext uri="{FF2B5EF4-FFF2-40B4-BE49-F238E27FC236}">
                <a16:creationId xmlns:a16="http://schemas.microsoft.com/office/drawing/2014/main" id="{8531401D-55CA-4E63-888E-5408C1CD8467}"/>
              </a:ext>
            </a:extLst>
          </p:cNvPr>
          <p:cNvCxnSpPr/>
          <p:nvPr/>
        </p:nvCxnSpPr>
        <p:spPr>
          <a:xfrm flipV="1">
            <a:off x="6766560" y="2102218"/>
            <a:ext cx="2677419" cy="312419"/>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C1CFA66-6677-45B0-A2FB-7A2F4AAC1897}"/>
              </a:ext>
            </a:extLst>
          </p:cNvPr>
          <p:cNvCxnSpPr>
            <a:cxnSpLocks/>
          </p:cNvCxnSpPr>
          <p:nvPr/>
        </p:nvCxnSpPr>
        <p:spPr>
          <a:xfrm flipV="1">
            <a:off x="6766560" y="3981026"/>
            <a:ext cx="1249242" cy="69979"/>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901502A-853F-4C5A-8F00-489B11F42A72}"/>
              </a:ext>
            </a:extLst>
          </p:cNvPr>
          <p:cNvCxnSpPr>
            <a:cxnSpLocks/>
          </p:cNvCxnSpPr>
          <p:nvPr/>
        </p:nvCxnSpPr>
        <p:spPr>
          <a:xfrm flipV="1">
            <a:off x="6847367" y="2498651"/>
            <a:ext cx="1763233" cy="669852"/>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8595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A94760-33D9-4765-95DE-872EAB7D4998}"/>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Paired discussion</a:t>
            </a:r>
          </a:p>
        </p:txBody>
      </p:sp>
      <p:sp>
        <p:nvSpPr>
          <p:cNvPr id="3" name="Rectangle 2">
            <a:extLst>
              <a:ext uri="{FF2B5EF4-FFF2-40B4-BE49-F238E27FC236}">
                <a16:creationId xmlns:a16="http://schemas.microsoft.com/office/drawing/2014/main" id="{5336F2D0-D23C-4A22-BA23-CEA487F4637A}"/>
              </a:ext>
            </a:extLst>
          </p:cNvPr>
          <p:cNvSpPr/>
          <p:nvPr/>
        </p:nvSpPr>
        <p:spPr>
          <a:xfrm>
            <a:off x="733401" y="1841242"/>
            <a:ext cx="6398524" cy="4524315"/>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Think about the example you have been given with your partner.</a:t>
            </a:r>
          </a:p>
          <a:p>
            <a:endParaRPr lang="en-GB" sz="3200" dirty="0">
              <a:latin typeface="Lato" panose="020B0604020202020204" charset="0"/>
              <a:ea typeface="Lato" panose="020B0604020202020204" charset="0"/>
              <a:cs typeface="Lato" panose="020B0604020202020204" charset="0"/>
            </a:endParaRPr>
          </a:p>
          <a:p>
            <a:pPr marL="457200" lvl="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How does it change how the person looks and/or feels?</a:t>
            </a:r>
          </a:p>
          <a:p>
            <a:pPr marL="457200" lvl="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Is it good or not so good for bodies?</a:t>
            </a:r>
          </a:p>
          <a:p>
            <a:endParaRPr lang="en-GB" sz="3200" dirty="0">
              <a:latin typeface="Lato" panose="020B0604020202020204" charset="0"/>
              <a:ea typeface="Lato" panose="020B0604020202020204" charset="0"/>
              <a:cs typeface="Lato" panose="020B0604020202020204" charset="0"/>
            </a:endParaRPr>
          </a:p>
          <a:p>
            <a:endParaRPr lang="en-GB" sz="3200" dirty="0">
              <a:latin typeface="Lato" panose="020B0604020202020204" charset="0"/>
              <a:ea typeface="Lato" panose="020B0604020202020204" charset="0"/>
              <a:cs typeface="Lato" panose="020B0604020202020204" charset="0"/>
            </a:endParaRPr>
          </a:p>
        </p:txBody>
      </p:sp>
      <p:pic>
        <p:nvPicPr>
          <p:cNvPr id="6" name="Picture 5" descr="Image result for stick person">
            <a:extLst>
              <a:ext uri="{FF2B5EF4-FFF2-40B4-BE49-F238E27FC236}">
                <a16:creationId xmlns:a16="http://schemas.microsoft.com/office/drawing/2014/main" id="{F9AE918D-0F5A-4A20-9F7B-75DEE5F7F9FA}"/>
              </a:ext>
            </a:extLst>
          </p:cNvPr>
          <p:cNvPicPr/>
          <p:nvPr/>
        </p:nvPicPr>
        <p:blipFill rotWithShape="1">
          <a:blip r:embed="rId3">
            <a:extLst>
              <a:ext uri="{28A0092B-C50C-407E-A947-70E740481C1C}">
                <a14:useLocalDpi xmlns:a14="http://schemas.microsoft.com/office/drawing/2010/main" val="0"/>
              </a:ext>
            </a:extLst>
          </a:blip>
          <a:srcRect l="15539" r="15710"/>
          <a:stretch/>
        </p:blipFill>
        <p:spPr bwMode="auto">
          <a:xfrm>
            <a:off x="8220949" y="1227909"/>
            <a:ext cx="2968575" cy="5458582"/>
          </a:xfrm>
          <a:prstGeom prst="rect">
            <a:avLst/>
          </a:prstGeom>
          <a:noFill/>
          <a:ln>
            <a:noFill/>
          </a:ln>
        </p:spPr>
      </p:pic>
    </p:spTree>
    <p:extLst>
      <p:ext uri="{BB962C8B-B14F-4D97-AF65-F5344CB8AC3E}">
        <p14:creationId xmlns:p14="http://schemas.microsoft.com/office/powerpoint/2010/main" val="3859520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582A03-ED0F-4FBB-B851-8E046F43F18E}"/>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Helpful or harmful card sort</a:t>
            </a:r>
          </a:p>
        </p:txBody>
      </p:sp>
      <p:pic>
        <p:nvPicPr>
          <p:cNvPr id="4" name="Picture 3">
            <a:extLst>
              <a:ext uri="{FF2B5EF4-FFF2-40B4-BE49-F238E27FC236}">
                <a16:creationId xmlns:a16="http://schemas.microsoft.com/office/drawing/2014/main" id="{05C6DEE1-FAD9-4EDA-9164-39D77F08EE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5" name="Picture 4">
            <a:extLst>
              <a:ext uri="{FF2B5EF4-FFF2-40B4-BE49-F238E27FC236}">
                <a16:creationId xmlns:a16="http://schemas.microsoft.com/office/drawing/2014/main" id="{DBA7EEE8-FBA1-4028-A3D3-6A98D3C4B6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5" y="5844509"/>
            <a:ext cx="541329" cy="871680"/>
          </a:xfrm>
          <a:prstGeom prst="rect">
            <a:avLst/>
          </a:prstGeom>
        </p:spPr>
      </p:pic>
      <p:sp>
        <p:nvSpPr>
          <p:cNvPr id="6" name="Rectangle 5">
            <a:extLst>
              <a:ext uri="{FF2B5EF4-FFF2-40B4-BE49-F238E27FC236}">
                <a16:creationId xmlns:a16="http://schemas.microsoft.com/office/drawing/2014/main" id="{E726C9A2-B475-4C19-AD17-3E35A5A29A95}"/>
              </a:ext>
            </a:extLst>
          </p:cNvPr>
          <p:cNvSpPr/>
          <p:nvPr/>
        </p:nvSpPr>
        <p:spPr>
          <a:xfrm rot="20275253">
            <a:off x="1962655" y="3817934"/>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12214085-09A6-4F1A-8872-10F7EF899D93}"/>
              </a:ext>
            </a:extLst>
          </p:cNvPr>
          <p:cNvSpPr/>
          <p:nvPr/>
        </p:nvSpPr>
        <p:spPr>
          <a:xfrm rot="21092968">
            <a:off x="1962654" y="4171400"/>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CF104BB-04D5-43B0-843F-6F246F0F9F0D}"/>
              </a:ext>
            </a:extLst>
          </p:cNvPr>
          <p:cNvSpPr/>
          <p:nvPr/>
        </p:nvSpPr>
        <p:spPr>
          <a:xfrm rot="1042500">
            <a:off x="8663432" y="4171401"/>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83403CCD-1DE6-4E79-81FA-83BD2E1216C8}"/>
              </a:ext>
            </a:extLst>
          </p:cNvPr>
          <p:cNvSpPr/>
          <p:nvPr/>
        </p:nvSpPr>
        <p:spPr>
          <a:xfrm rot="633825">
            <a:off x="8396795" y="3759324"/>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6A67E5DA-AC2D-472B-8408-D5650380B951}"/>
              </a:ext>
            </a:extLst>
          </p:cNvPr>
          <p:cNvSpPr/>
          <p:nvPr/>
        </p:nvSpPr>
        <p:spPr>
          <a:xfrm>
            <a:off x="1695170" y="1443634"/>
            <a:ext cx="9950741" cy="52322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Is the picture on the card helpful or harmful to bodies?</a:t>
            </a:r>
          </a:p>
        </p:txBody>
      </p:sp>
      <p:sp>
        <p:nvSpPr>
          <p:cNvPr id="11" name="Content Placeholder 2">
            <a:extLst>
              <a:ext uri="{FF2B5EF4-FFF2-40B4-BE49-F238E27FC236}">
                <a16:creationId xmlns:a16="http://schemas.microsoft.com/office/drawing/2014/main" id="{0B7B47C0-02CC-4DF9-9938-946348CD868E}"/>
              </a:ext>
            </a:extLst>
          </p:cNvPr>
          <p:cNvSpPr txBox="1">
            <a:spLocks/>
          </p:cNvSpPr>
          <p:nvPr/>
        </p:nvSpPr>
        <p:spPr>
          <a:xfrm>
            <a:off x="3677505" y="2333969"/>
            <a:ext cx="4836990" cy="60379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latin typeface="Lato" panose="020B0604020202020204" charset="0"/>
                <a:ea typeface="Lato" panose="020B0604020202020204" charset="0"/>
                <a:cs typeface="Lato" panose="020B0604020202020204" charset="0"/>
              </a:rPr>
              <a:t>Sort the cards into two piles.</a:t>
            </a:r>
          </a:p>
        </p:txBody>
      </p:sp>
      <p:sp>
        <p:nvSpPr>
          <p:cNvPr id="12" name="TextBox 11">
            <a:extLst>
              <a:ext uri="{FF2B5EF4-FFF2-40B4-BE49-F238E27FC236}">
                <a16:creationId xmlns:a16="http://schemas.microsoft.com/office/drawing/2014/main" id="{439322D6-6403-47C0-8943-BC1091865F68}"/>
              </a:ext>
            </a:extLst>
          </p:cNvPr>
          <p:cNvSpPr txBox="1"/>
          <p:nvPr/>
        </p:nvSpPr>
        <p:spPr>
          <a:xfrm>
            <a:off x="1885945" y="2921164"/>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Helpful</a:t>
            </a:r>
          </a:p>
        </p:txBody>
      </p:sp>
      <p:sp>
        <p:nvSpPr>
          <p:cNvPr id="13" name="TextBox 12">
            <a:extLst>
              <a:ext uri="{FF2B5EF4-FFF2-40B4-BE49-F238E27FC236}">
                <a16:creationId xmlns:a16="http://schemas.microsoft.com/office/drawing/2014/main" id="{434593E6-E734-478B-AFF1-EA695C481B91}"/>
              </a:ext>
            </a:extLst>
          </p:cNvPr>
          <p:cNvSpPr txBox="1"/>
          <p:nvPr/>
        </p:nvSpPr>
        <p:spPr>
          <a:xfrm>
            <a:off x="8538041" y="3021201"/>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Harmful</a:t>
            </a:r>
          </a:p>
        </p:txBody>
      </p:sp>
    </p:spTree>
    <p:extLst>
      <p:ext uri="{BB962C8B-B14F-4D97-AF65-F5344CB8AC3E}">
        <p14:creationId xmlns:p14="http://schemas.microsoft.com/office/powerpoint/2010/main" val="1061430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How do we know?</a:t>
            </a:r>
          </a:p>
        </p:txBody>
      </p:sp>
      <p:sp>
        <p:nvSpPr>
          <p:cNvPr id="3" name="Content Placeholder 2"/>
          <p:cNvSpPr>
            <a:spLocks noGrp="1"/>
          </p:cNvSpPr>
          <p:nvPr>
            <p:ph idx="1"/>
          </p:nvPr>
        </p:nvSpPr>
        <p:spPr/>
        <p:txBody>
          <a:bodyPr>
            <a:normAutofit/>
          </a:bodyPr>
          <a:lstStyle/>
          <a:p>
            <a:pPr marL="0" indent="0">
              <a:buNone/>
            </a:pPr>
            <a:r>
              <a:rPr lang="en-GB" sz="3200" dirty="0">
                <a:latin typeface="Lato" panose="020B0604020202020204"/>
              </a:rPr>
              <a:t>How do we know whether something might be harmful for bodies or not?</a:t>
            </a:r>
          </a:p>
        </p:txBody>
      </p:sp>
      <p:sp>
        <p:nvSpPr>
          <p:cNvPr id="4" name="TextBox 3"/>
          <p:cNvSpPr txBox="1"/>
          <p:nvPr/>
        </p:nvSpPr>
        <p:spPr>
          <a:xfrm>
            <a:off x="838200" y="3139440"/>
            <a:ext cx="3154680" cy="1200329"/>
          </a:xfrm>
          <a:prstGeom prst="rect">
            <a:avLst/>
          </a:prstGeom>
          <a:noFill/>
        </p:spPr>
        <p:txBody>
          <a:bodyPr wrap="square" rtlCol="0">
            <a:spAutoFit/>
          </a:bodyPr>
          <a:lstStyle/>
          <a:p>
            <a:pPr algn="ctr"/>
            <a:r>
              <a:rPr lang="en-GB" sz="3600" dirty="0">
                <a:solidFill>
                  <a:srgbClr val="95519E"/>
                </a:solidFill>
                <a:latin typeface="Lato" panose="020B0604020202020204"/>
              </a:rPr>
              <a:t>By looking at the label</a:t>
            </a:r>
          </a:p>
        </p:txBody>
      </p:sp>
      <p:sp>
        <p:nvSpPr>
          <p:cNvPr id="6" name="TextBox 5"/>
          <p:cNvSpPr txBox="1"/>
          <p:nvPr/>
        </p:nvSpPr>
        <p:spPr>
          <a:xfrm>
            <a:off x="4411980" y="2585443"/>
            <a:ext cx="4663440" cy="1754326"/>
          </a:xfrm>
          <a:prstGeom prst="rect">
            <a:avLst/>
          </a:prstGeom>
          <a:noFill/>
        </p:spPr>
        <p:txBody>
          <a:bodyPr wrap="square" rtlCol="0">
            <a:spAutoFit/>
          </a:bodyPr>
          <a:lstStyle/>
          <a:p>
            <a:pPr algn="ctr"/>
            <a:r>
              <a:rPr lang="en-GB" sz="3600" dirty="0">
                <a:solidFill>
                  <a:srgbClr val="95519E"/>
                </a:solidFill>
                <a:latin typeface="Lato" panose="020B0604020202020204"/>
              </a:rPr>
              <a:t>The product is kept in a safe place (a high shelf or a locked cupboard)</a:t>
            </a:r>
          </a:p>
        </p:txBody>
      </p:sp>
      <p:sp>
        <p:nvSpPr>
          <p:cNvPr id="7" name="TextBox 6"/>
          <p:cNvSpPr txBox="1"/>
          <p:nvPr/>
        </p:nvSpPr>
        <p:spPr>
          <a:xfrm>
            <a:off x="9246870" y="3986054"/>
            <a:ext cx="2164080" cy="1754326"/>
          </a:xfrm>
          <a:prstGeom prst="rect">
            <a:avLst/>
          </a:prstGeom>
          <a:noFill/>
        </p:spPr>
        <p:txBody>
          <a:bodyPr wrap="square" rtlCol="0">
            <a:spAutoFit/>
          </a:bodyPr>
          <a:lstStyle/>
          <a:p>
            <a:pPr algn="ctr"/>
            <a:r>
              <a:rPr lang="en-GB" sz="3600" dirty="0">
                <a:solidFill>
                  <a:srgbClr val="95519E"/>
                </a:solidFill>
                <a:latin typeface="Lato" panose="020B0604020202020204"/>
              </a:rPr>
              <a:t>Not allowed to touch it</a:t>
            </a:r>
          </a:p>
        </p:txBody>
      </p:sp>
      <p:sp>
        <p:nvSpPr>
          <p:cNvPr id="8" name="TextBox 7"/>
          <p:cNvSpPr txBox="1"/>
          <p:nvPr/>
        </p:nvSpPr>
        <p:spPr>
          <a:xfrm>
            <a:off x="2194560" y="5008840"/>
            <a:ext cx="5379720" cy="1200329"/>
          </a:xfrm>
          <a:prstGeom prst="rect">
            <a:avLst/>
          </a:prstGeom>
          <a:noFill/>
        </p:spPr>
        <p:txBody>
          <a:bodyPr wrap="square" rtlCol="0">
            <a:spAutoFit/>
          </a:bodyPr>
          <a:lstStyle/>
          <a:p>
            <a:pPr algn="ctr"/>
            <a:r>
              <a:rPr lang="en-GB" sz="3600" dirty="0">
                <a:solidFill>
                  <a:srgbClr val="95519E"/>
                </a:solidFill>
                <a:latin typeface="Lato" panose="020B0604020202020204"/>
              </a:rPr>
              <a:t>Can make someone poorly if they have too much</a:t>
            </a:r>
          </a:p>
        </p:txBody>
      </p:sp>
    </p:spTree>
    <p:extLst>
      <p:ext uri="{BB962C8B-B14F-4D97-AF65-F5344CB8AC3E}">
        <p14:creationId xmlns:p14="http://schemas.microsoft.com/office/powerpoint/2010/main" val="10658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Amrit’s dilemma</a:t>
            </a:r>
          </a:p>
        </p:txBody>
      </p:sp>
      <p:sp>
        <p:nvSpPr>
          <p:cNvPr id="3" name="Rectangle 2">
            <a:extLst>
              <a:ext uri="{FF2B5EF4-FFF2-40B4-BE49-F238E27FC236}">
                <a16:creationId xmlns:a16="http://schemas.microsoft.com/office/drawing/2014/main" id="{600B8FAA-EF83-4344-9EC2-0EF8EAE60956}"/>
              </a:ext>
            </a:extLst>
          </p:cNvPr>
          <p:cNvSpPr/>
          <p:nvPr/>
        </p:nvSpPr>
        <p:spPr>
          <a:xfrm>
            <a:off x="480324" y="1900834"/>
            <a:ext cx="5110580"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Read the dilemma on the card:</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would help Amrit?</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would not be helpful?</a:t>
            </a:r>
          </a:p>
        </p:txBody>
      </p:sp>
      <p:sp>
        <p:nvSpPr>
          <p:cNvPr id="4" name="Rectangle 3">
            <a:extLst>
              <a:ext uri="{FF2B5EF4-FFF2-40B4-BE49-F238E27FC236}">
                <a16:creationId xmlns:a16="http://schemas.microsoft.com/office/drawing/2014/main" id="{C8CE2A1B-30F2-426A-843F-9679D9A69489}"/>
              </a:ext>
            </a:extLst>
          </p:cNvPr>
          <p:cNvSpPr/>
          <p:nvPr/>
        </p:nvSpPr>
        <p:spPr>
          <a:xfrm>
            <a:off x="480324" y="3791807"/>
            <a:ext cx="4956710"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Now talk to another pair who had the same card about your answers, do you agree?</a:t>
            </a:r>
          </a:p>
        </p:txBody>
      </p:sp>
      <p:pic>
        <p:nvPicPr>
          <p:cNvPr id="5" name="Picture 4">
            <a:extLst>
              <a:ext uri="{FF2B5EF4-FFF2-40B4-BE49-F238E27FC236}">
                <a16:creationId xmlns:a16="http://schemas.microsoft.com/office/drawing/2014/main" id="{5F6D5093-9962-4B48-ADDD-B89FD25C7E3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6" name="Picture 5">
            <a:extLst>
              <a:ext uri="{FF2B5EF4-FFF2-40B4-BE49-F238E27FC236}">
                <a16:creationId xmlns:a16="http://schemas.microsoft.com/office/drawing/2014/main" id="{F8183223-F18F-4366-9D2E-BFE6EAA222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4" y="5883679"/>
            <a:ext cx="541329" cy="871680"/>
          </a:xfrm>
          <a:prstGeom prst="rect">
            <a:avLst/>
          </a:prstGeom>
        </p:spPr>
      </p:pic>
      <p:pic>
        <p:nvPicPr>
          <p:cNvPr id="9" name="Picture 8">
            <a:extLst>
              <a:ext uri="{FF2B5EF4-FFF2-40B4-BE49-F238E27FC236}">
                <a16:creationId xmlns:a16="http://schemas.microsoft.com/office/drawing/2014/main" id="{35E1492B-7979-4BC7-A5FF-1E9C770763C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273302" y="2119348"/>
            <a:ext cx="5438374" cy="3057454"/>
          </a:xfrm>
          <a:prstGeom prst="rect">
            <a:avLst/>
          </a:prstGeom>
        </p:spPr>
      </p:pic>
    </p:spTree>
    <p:extLst>
      <p:ext uri="{BB962C8B-B14F-4D97-AF65-F5344CB8AC3E}">
        <p14:creationId xmlns:p14="http://schemas.microsoft.com/office/powerpoint/2010/main" val="1492609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F73B2E-F346-4055-9D22-DE9D7F67347D}"/>
              </a:ext>
            </a:extLst>
          </p:cNvPr>
          <p:cNvSpPr txBox="1"/>
          <p:nvPr/>
        </p:nvSpPr>
        <p:spPr>
          <a:xfrm>
            <a:off x="307440" y="385339"/>
            <a:ext cx="1166637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Getting support – People who help us</a:t>
            </a:r>
          </a:p>
        </p:txBody>
      </p:sp>
      <p:pic>
        <p:nvPicPr>
          <p:cNvPr id="3" name="Picture 2">
            <a:extLst>
              <a:ext uri="{FF2B5EF4-FFF2-40B4-BE49-F238E27FC236}">
                <a16:creationId xmlns:a16="http://schemas.microsoft.com/office/drawing/2014/main" id="{973CB815-4434-4B3E-B282-B231925629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71158"/>
            <a:ext cx="2898105" cy="2001503"/>
          </a:xfrm>
          <a:prstGeom prst="rect">
            <a:avLst/>
          </a:prstGeom>
        </p:spPr>
      </p:pic>
      <p:sp>
        <p:nvSpPr>
          <p:cNvPr id="4" name="Rectangle 3">
            <a:extLst>
              <a:ext uri="{FF2B5EF4-FFF2-40B4-BE49-F238E27FC236}">
                <a16:creationId xmlns:a16="http://schemas.microsoft.com/office/drawing/2014/main" id="{484D6FAA-BEFA-4D72-8584-B5EDBB4F3451}"/>
              </a:ext>
            </a:extLst>
          </p:cNvPr>
          <p:cNvSpPr/>
          <p:nvPr/>
        </p:nvSpPr>
        <p:spPr>
          <a:xfrm>
            <a:off x="590946" y="1551335"/>
            <a:ext cx="11010108" cy="52322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Listen to one of Amrit’s dilemmas as a class. Who could help Amrit?</a:t>
            </a:r>
          </a:p>
        </p:txBody>
      </p:sp>
      <p:sp>
        <p:nvSpPr>
          <p:cNvPr id="5" name="Rectangle 4">
            <a:extLst>
              <a:ext uri="{FF2B5EF4-FFF2-40B4-BE49-F238E27FC236}">
                <a16:creationId xmlns:a16="http://schemas.microsoft.com/office/drawing/2014/main" id="{52D6E46E-CE48-4E1D-8728-8459197DA6FC}"/>
              </a:ext>
            </a:extLst>
          </p:cNvPr>
          <p:cNvSpPr/>
          <p:nvPr/>
        </p:nvSpPr>
        <p:spPr>
          <a:xfrm>
            <a:off x="1249476" y="2386842"/>
            <a:ext cx="9576981" cy="523220"/>
          </a:xfrm>
          <a:prstGeom prst="rect">
            <a:avLst/>
          </a:prstGeom>
        </p:spPr>
        <p:txBody>
          <a:bodyPr wrap="none">
            <a:spAutoFit/>
          </a:bodyPr>
          <a:lstStyle/>
          <a:p>
            <a:r>
              <a:rPr lang="en-GB" sz="2800" dirty="0">
                <a:latin typeface="Lato" panose="020B0604020202020204" charset="0"/>
                <a:ea typeface="Lato" panose="020B0604020202020204" charset="0"/>
                <a:cs typeface="Lato" panose="020B0604020202020204" charset="0"/>
              </a:rPr>
              <a:t>Stand next to the label showing the person who could help</a:t>
            </a:r>
          </a:p>
        </p:txBody>
      </p:sp>
      <p:sp>
        <p:nvSpPr>
          <p:cNvPr id="10" name="TextBox 9">
            <a:extLst>
              <a:ext uri="{FF2B5EF4-FFF2-40B4-BE49-F238E27FC236}">
                <a16:creationId xmlns:a16="http://schemas.microsoft.com/office/drawing/2014/main" id="{433698EC-1D01-4A83-A5E4-573302A3334D}"/>
              </a:ext>
            </a:extLst>
          </p:cNvPr>
          <p:cNvSpPr txBox="1"/>
          <p:nvPr/>
        </p:nvSpPr>
        <p:spPr>
          <a:xfrm>
            <a:off x="770709" y="3252650"/>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Teacher  </a:t>
            </a:r>
          </a:p>
        </p:txBody>
      </p:sp>
      <p:sp>
        <p:nvSpPr>
          <p:cNvPr id="11" name="TextBox 10">
            <a:extLst>
              <a:ext uri="{FF2B5EF4-FFF2-40B4-BE49-F238E27FC236}">
                <a16:creationId xmlns:a16="http://schemas.microsoft.com/office/drawing/2014/main" id="{603C5850-3E83-4EA6-89B1-09EC1498FFE6}"/>
              </a:ext>
            </a:extLst>
          </p:cNvPr>
          <p:cNvSpPr txBox="1"/>
          <p:nvPr/>
        </p:nvSpPr>
        <p:spPr>
          <a:xfrm>
            <a:off x="1432561" y="4329151"/>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Friend</a:t>
            </a:r>
          </a:p>
        </p:txBody>
      </p:sp>
      <p:sp>
        <p:nvSpPr>
          <p:cNvPr id="12" name="TextBox 11">
            <a:extLst>
              <a:ext uri="{FF2B5EF4-FFF2-40B4-BE49-F238E27FC236}">
                <a16:creationId xmlns:a16="http://schemas.microsoft.com/office/drawing/2014/main" id="{029AE725-2283-46B0-9166-3B1AB15E5B23}"/>
              </a:ext>
            </a:extLst>
          </p:cNvPr>
          <p:cNvSpPr txBox="1"/>
          <p:nvPr/>
        </p:nvSpPr>
        <p:spPr>
          <a:xfrm>
            <a:off x="3975463" y="3252650"/>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Doctor</a:t>
            </a:r>
          </a:p>
        </p:txBody>
      </p:sp>
      <p:sp>
        <p:nvSpPr>
          <p:cNvPr id="13" name="TextBox 12">
            <a:extLst>
              <a:ext uri="{FF2B5EF4-FFF2-40B4-BE49-F238E27FC236}">
                <a16:creationId xmlns:a16="http://schemas.microsoft.com/office/drawing/2014/main" id="{50F0AB62-FFCA-4D8A-A46D-2A73EBB4D0E1}"/>
              </a:ext>
            </a:extLst>
          </p:cNvPr>
          <p:cNvSpPr txBox="1"/>
          <p:nvPr/>
        </p:nvSpPr>
        <p:spPr>
          <a:xfrm>
            <a:off x="4770349" y="4301597"/>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Parent</a:t>
            </a:r>
          </a:p>
        </p:txBody>
      </p:sp>
      <p:sp>
        <p:nvSpPr>
          <p:cNvPr id="14" name="TextBox 13">
            <a:extLst>
              <a:ext uri="{FF2B5EF4-FFF2-40B4-BE49-F238E27FC236}">
                <a16:creationId xmlns:a16="http://schemas.microsoft.com/office/drawing/2014/main" id="{0B397272-4F10-4A3A-81A8-9112CAA9389C}"/>
              </a:ext>
            </a:extLst>
          </p:cNvPr>
          <p:cNvSpPr txBox="1"/>
          <p:nvPr/>
        </p:nvSpPr>
        <p:spPr>
          <a:xfrm>
            <a:off x="3116294" y="5471909"/>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No one </a:t>
            </a:r>
          </a:p>
        </p:txBody>
      </p:sp>
      <p:sp>
        <p:nvSpPr>
          <p:cNvPr id="15" name="TextBox 14">
            <a:extLst>
              <a:ext uri="{FF2B5EF4-FFF2-40B4-BE49-F238E27FC236}">
                <a16:creationId xmlns:a16="http://schemas.microsoft.com/office/drawing/2014/main" id="{CC8683AC-6F08-411C-B54C-770896A7488B}"/>
              </a:ext>
            </a:extLst>
          </p:cNvPr>
          <p:cNvSpPr txBox="1"/>
          <p:nvPr/>
        </p:nvSpPr>
        <p:spPr>
          <a:xfrm>
            <a:off x="7180217" y="3234886"/>
            <a:ext cx="4371840"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Someone else</a:t>
            </a:r>
          </a:p>
        </p:txBody>
      </p:sp>
    </p:spTree>
    <p:extLst>
      <p:ext uri="{BB962C8B-B14F-4D97-AF65-F5344CB8AC3E}">
        <p14:creationId xmlns:p14="http://schemas.microsoft.com/office/powerpoint/2010/main" val="253320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919CA4-0EC2-4654-9C9B-7FC97569DFFF}"/>
              </a:ext>
            </a:extLst>
          </p:cNvPr>
          <p:cNvSpPr txBox="1"/>
          <p:nvPr/>
        </p:nvSpPr>
        <p:spPr>
          <a:xfrm>
            <a:off x="503693" y="59119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Rectangle 2">
            <a:extLst>
              <a:ext uri="{FF2B5EF4-FFF2-40B4-BE49-F238E27FC236}">
                <a16:creationId xmlns:a16="http://schemas.microsoft.com/office/drawing/2014/main" id="{CA7DD7AE-1133-4CC8-859E-F8CA46BAC300}"/>
              </a:ext>
            </a:extLst>
          </p:cNvPr>
          <p:cNvSpPr/>
          <p:nvPr/>
        </p:nvSpPr>
        <p:spPr>
          <a:xfrm>
            <a:off x="503693" y="1423695"/>
            <a:ext cx="10377667" cy="1077218"/>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Share one thing you have learned about things that go into or onto bodies.</a:t>
            </a:r>
          </a:p>
        </p:txBody>
      </p:sp>
      <p:pic>
        <p:nvPicPr>
          <p:cNvPr id="4" name="Picture 3">
            <a:extLst>
              <a:ext uri="{FF2B5EF4-FFF2-40B4-BE49-F238E27FC236}">
                <a16:creationId xmlns:a16="http://schemas.microsoft.com/office/drawing/2014/main" id="{4CD49487-FEF4-480B-AFD7-07D93D12BEB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134314" y="2440864"/>
            <a:ext cx="3831263" cy="2544645"/>
          </a:xfrm>
          <a:prstGeom prst="rect">
            <a:avLst/>
          </a:prstGeom>
        </p:spPr>
      </p:pic>
      <p:sp>
        <p:nvSpPr>
          <p:cNvPr id="5" name="Rectangle 4">
            <a:extLst>
              <a:ext uri="{FF2B5EF4-FFF2-40B4-BE49-F238E27FC236}">
                <a16:creationId xmlns:a16="http://schemas.microsoft.com/office/drawing/2014/main" id="{A78D2700-0E5D-46D2-9F30-15C4A36541FC}"/>
              </a:ext>
            </a:extLst>
          </p:cNvPr>
          <p:cNvSpPr/>
          <p:nvPr/>
        </p:nvSpPr>
        <p:spPr>
          <a:xfrm>
            <a:off x="503691" y="2531699"/>
            <a:ext cx="6754903" cy="2539157"/>
          </a:xfrm>
          <a:prstGeom prst="rect">
            <a:avLst/>
          </a:prstGeom>
        </p:spPr>
        <p:txBody>
          <a:bodyPr wrap="square">
            <a:spAutoFit/>
          </a:bodyPr>
          <a:lstStyle/>
          <a:p>
            <a:pPr>
              <a:spcAft>
                <a:spcPts val="600"/>
              </a:spcAft>
            </a:pPr>
            <a:r>
              <a:rPr lang="en-GB" sz="3200" dirty="0">
                <a:latin typeface="Lato" panose="020B0604020202020204" charset="0"/>
                <a:ea typeface="Lato" panose="020B0604020202020204" charset="0"/>
                <a:cs typeface="Lato" panose="020B0604020202020204" charset="0"/>
              </a:rPr>
              <a:t>Now go back to your </a:t>
            </a:r>
            <a:r>
              <a:rPr lang="en-GB" sz="3200" i="1" dirty="0">
                <a:latin typeface="Lato" panose="020B0604020202020204" charset="0"/>
                <a:ea typeface="Lato" panose="020B0604020202020204" charset="0"/>
                <a:cs typeface="Lato" panose="020B0604020202020204" charset="0"/>
              </a:rPr>
              <a:t>ideas list.</a:t>
            </a:r>
          </a:p>
          <a:p>
            <a:pPr marL="457200" indent="-457200">
              <a:spcAft>
                <a:spcPts val="1200"/>
              </a:spcAft>
              <a:buFont typeface="Arial" panose="020B0604020202020204" pitchFamily="34" charset="0"/>
              <a:buChar char="•"/>
            </a:pPr>
            <a:r>
              <a:rPr lang="en-GB" sz="2800" b="1" dirty="0">
                <a:latin typeface="Lato" panose="020B0604020202020204" charset="0"/>
                <a:ea typeface="Lato" panose="020B0604020202020204" charset="0"/>
                <a:cs typeface="Lato" panose="020B0604020202020204" charset="0"/>
              </a:rPr>
              <a:t>Is there anything you would like to change?</a:t>
            </a:r>
          </a:p>
          <a:p>
            <a:pPr marL="457200" indent="-457200">
              <a:spcAft>
                <a:spcPts val="1200"/>
              </a:spcAft>
              <a:buFont typeface="Arial" panose="020B0604020202020204" pitchFamily="34" charset="0"/>
              <a:buChar char="•"/>
            </a:pPr>
            <a:r>
              <a:rPr lang="en-GB" sz="2800" b="1" dirty="0">
                <a:latin typeface="Lato" panose="020B0604020202020204" charset="0"/>
                <a:ea typeface="Lato" panose="020B0604020202020204" charset="0"/>
                <a:cs typeface="Lato" panose="020B0604020202020204" charset="0"/>
              </a:rPr>
              <a:t>Is there anything you would like to add?</a:t>
            </a:r>
          </a:p>
        </p:txBody>
      </p:sp>
      <p:sp>
        <p:nvSpPr>
          <p:cNvPr id="6" name="TextBox 5">
            <a:extLst>
              <a:ext uri="{FF2B5EF4-FFF2-40B4-BE49-F238E27FC236}">
                <a16:creationId xmlns:a16="http://schemas.microsoft.com/office/drawing/2014/main" id="{758BB8F3-159C-4A23-A4F1-C14992F25E13}"/>
              </a:ext>
            </a:extLst>
          </p:cNvPr>
          <p:cNvSpPr txBox="1"/>
          <p:nvPr/>
        </p:nvSpPr>
        <p:spPr>
          <a:xfrm>
            <a:off x="503691" y="5117030"/>
            <a:ext cx="6754903" cy="1077218"/>
          </a:xfrm>
          <a:prstGeom prst="rect">
            <a:avLst/>
          </a:prstGeom>
          <a:solidFill>
            <a:schemeClr val="bg1"/>
          </a:solidFill>
          <a:ln>
            <a:noFill/>
          </a:ln>
        </p:spPr>
        <p:txBody>
          <a:bodyPr wrap="square" rtlCol="0">
            <a:spAutoFit/>
          </a:bodyPr>
          <a:lstStyle/>
          <a:p>
            <a:r>
              <a:rPr lang="en-GB" sz="3200" dirty="0">
                <a:latin typeface="Lato" panose="020F0502020204030203" pitchFamily="34" charset="0"/>
                <a:ea typeface="Lato" panose="020F0502020204030203" pitchFamily="34" charset="0"/>
                <a:cs typeface="Lato" panose="020F0502020204030203" pitchFamily="34" charset="0"/>
              </a:rPr>
              <a:t>Next, add your ideas to the </a:t>
            </a:r>
            <a:r>
              <a:rPr lang="en-GB" sz="3200" i="1" dirty="0">
                <a:latin typeface="Lato" panose="020F0502020204030203" pitchFamily="34" charset="0"/>
                <a:ea typeface="Lato" panose="020F0502020204030203" pitchFamily="34" charset="0"/>
                <a:cs typeface="Lato" panose="020F0502020204030203" pitchFamily="34" charset="0"/>
              </a:rPr>
              <a:t>How do you know</a:t>
            </a:r>
            <a:r>
              <a:rPr lang="en-GB" sz="3200" dirty="0">
                <a:latin typeface="Lato" panose="020F0502020204030203" pitchFamily="34" charset="0"/>
                <a:ea typeface="Lato" panose="020F0502020204030203" pitchFamily="34" charset="0"/>
                <a:cs typeface="Lato" panose="020F0502020204030203" pitchFamily="34" charset="0"/>
              </a:rPr>
              <a:t> box at the bottom of the sheet. </a:t>
            </a:r>
          </a:p>
        </p:txBody>
      </p:sp>
    </p:spTree>
    <p:extLst>
      <p:ext uri="{BB962C8B-B14F-4D97-AF65-F5344CB8AC3E}">
        <p14:creationId xmlns:p14="http://schemas.microsoft.com/office/powerpoint/2010/main" val="116746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A73ABC-F586-4A2F-9820-651D2145BB5E}"/>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TextBox 2">
            <a:extLst>
              <a:ext uri="{FF2B5EF4-FFF2-40B4-BE49-F238E27FC236}">
                <a16:creationId xmlns:a16="http://schemas.microsoft.com/office/drawing/2014/main" id="{D98DCA22-C7B8-425B-A748-80553FE2BE60}"/>
              </a:ext>
            </a:extLst>
          </p:cNvPr>
          <p:cNvSpPr txBox="1"/>
          <p:nvPr/>
        </p:nvSpPr>
        <p:spPr>
          <a:xfrm>
            <a:off x="641084" y="1682623"/>
            <a:ext cx="10439400" cy="1224951"/>
          </a:xfrm>
          <a:prstGeom prst="rect">
            <a:avLst/>
          </a:prstGeom>
          <a:noFill/>
        </p:spPr>
        <p:txBody>
          <a:bodyPr wrap="square" rtlCol="0">
            <a:spAutoFit/>
          </a:bodyPr>
          <a:lstStyle/>
          <a:p>
            <a:pPr>
              <a:lnSpc>
                <a:spcPct val="115000"/>
              </a:lnSpc>
            </a:pPr>
            <a:r>
              <a:rPr lang="en-GB" sz="3200" dirty="0">
                <a:latin typeface="Lato" panose="020B0604020202020204" charset="0"/>
                <a:ea typeface="Lato" panose="020B0604020202020204" charset="0"/>
                <a:cs typeface="Lato" panose="020B0604020202020204" charset="0"/>
              </a:rPr>
              <a:t>Look at the hazard labels from common household products. Can you match the hazard labels to their meanings? </a:t>
            </a:r>
            <a:endParaRPr lang="en-US" sz="3200" dirty="0">
              <a:solidFill>
                <a:schemeClr val="bg1">
                  <a:lumMod val="50000"/>
                </a:schemeClr>
              </a:solidFill>
              <a:latin typeface="Lato" panose="020B0604020202020204" charset="0"/>
              <a:ea typeface="Lato" panose="020B0604020202020204" charset="0"/>
              <a:cs typeface="Lato" panose="020B0604020202020204" charset="0"/>
            </a:endParaRPr>
          </a:p>
        </p:txBody>
      </p:sp>
      <p:pic>
        <p:nvPicPr>
          <p:cNvPr id="7" name="Picture 6" descr="Warning, Hazard, Caution, Black, Square">
            <a:extLst>
              <a:ext uri="{FF2B5EF4-FFF2-40B4-BE49-F238E27FC236}">
                <a16:creationId xmlns:a16="http://schemas.microsoft.com/office/drawing/2014/main" id="{252C44FF-9047-4F80-8B05-57423B427D3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8204" y="3617097"/>
            <a:ext cx="1797353" cy="1673755"/>
          </a:xfrm>
          <a:prstGeom prst="rect">
            <a:avLst/>
          </a:prstGeom>
          <a:noFill/>
          <a:ln>
            <a:noFill/>
          </a:ln>
        </p:spPr>
      </p:pic>
      <p:pic>
        <p:nvPicPr>
          <p:cNvPr id="9" name="Picture 8" descr="Safety, Signs, Baby, Under, Three, Year">
            <a:extLst>
              <a:ext uri="{FF2B5EF4-FFF2-40B4-BE49-F238E27FC236}">
                <a16:creationId xmlns:a16="http://schemas.microsoft.com/office/drawing/2014/main" id="{2F4297F8-CB68-4A10-9A27-0E7C32FE0B8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2023" y="3617097"/>
            <a:ext cx="1864601" cy="1744008"/>
          </a:xfrm>
          <a:prstGeom prst="rect">
            <a:avLst/>
          </a:prstGeom>
          <a:noFill/>
          <a:ln>
            <a:noFill/>
          </a:ln>
        </p:spPr>
      </p:pic>
      <p:pic>
        <p:nvPicPr>
          <p:cNvPr id="10" name="Picture 9" descr="Sign, Hazard, Environment, Toxic, Waste, Hazardous">
            <a:extLst>
              <a:ext uri="{FF2B5EF4-FFF2-40B4-BE49-F238E27FC236}">
                <a16:creationId xmlns:a16="http://schemas.microsoft.com/office/drawing/2014/main" id="{B4E05C63-EF00-47D0-91F6-632391493EF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73287" y="3593108"/>
            <a:ext cx="1701006" cy="1697744"/>
          </a:xfrm>
          <a:prstGeom prst="rect">
            <a:avLst/>
          </a:prstGeom>
          <a:noFill/>
          <a:ln>
            <a:noFill/>
          </a:ln>
        </p:spPr>
      </p:pic>
    </p:spTree>
    <p:extLst>
      <p:ext uri="{BB962C8B-B14F-4D97-AF65-F5344CB8AC3E}">
        <p14:creationId xmlns:p14="http://schemas.microsoft.com/office/powerpoint/2010/main" val="1886508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1764</Words>
  <Application>Microsoft Office PowerPoint</Application>
  <PresentationFormat>Widescreen</PresentationFormat>
  <Paragraphs>161</Paragraphs>
  <Slides>13</Slides>
  <Notes>12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Lato</vt:lpstr>
      <vt:lpstr>Open Sans Light</vt:lpstr>
      <vt:lpstr>Arial</vt:lpstr>
      <vt:lpstr>Calibri Light</vt:lpstr>
      <vt:lpstr>Gill Sans MT</vt:lpstr>
      <vt:lpstr>Calibri</vt:lpstr>
      <vt:lpstr>League Spartan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know?</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Jenny Howarth</cp:lastModifiedBy>
  <cp:revision>89</cp:revision>
  <dcterms:created xsi:type="dcterms:W3CDTF">2020-08-03T11:32:09Z</dcterms:created>
  <dcterms:modified xsi:type="dcterms:W3CDTF">2021-05-28T10:41:40Z</dcterms:modified>
</cp:coreProperties>
</file>