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0"/>
  </p:handoutMasterIdLst>
  <p:sldIdLst>
    <p:sldId id="256" r:id="rId5"/>
    <p:sldId id="257" r:id="rId6"/>
    <p:sldId id="262" r:id="rId7"/>
    <p:sldId id="271" r:id="rId8"/>
    <p:sldId id="270" r:id="rId9"/>
    <p:sldId id="264" r:id="rId10"/>
    <p:sldId id="261" r:id="rId11"/>
    <p:sldId id="260" r:id="rId12"/>
    <p:sldId id="263" r:id="rId13"/>
    <p:sldId id="259" r:id="rId14"/>
    <p:sldId id="269" r:id="rId15"/>
    <p:sldId id="267" r:id="rId16"/>
    <p:sldId id="258" r:id="rId17"/>
    <p:sldId id="272" r:id="rId18"/>
    <p:sldId id="265"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5DCCE248-4D59-4D4B-98E2-3BD3EEF8DDB9}" type="datetimeFigureOut">
              <a:rPr lang="en-GB" smtClean="0"/>
              <a:t>08/09/2026</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DCA94ABD-BCCF-451E-9E9D-2ED5718E1619}" type="slidenum">
              <a:rPr lang="en-GB" smtClean="0"/>
              <a:t>‹#›</a:t>
            </a:fld>
            <a:endParaRPr lang="en-GB"/>
          </a:p>
        </p:txBody>
      </p:sp>
    </p:spTree>
    <p:extLst>
      <p:ext uri="{BB962C8B-B14F-4D97-AF65-F5344CB8AC3E}">
        <p14:creationId xmlns:p14="http://schemas.microsoft.com/office/powerpoint/2010/main" val="247740650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472559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58494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61962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411FA17-1835-421E-BBAC-F492772479B2}"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139205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411FA17-1835-421E-BBAC-F492772479B2}" type="datetimeFigureOut">
              <a:rPr lang="en-GB" smtClean="0"/>
              <a:t>08/09/2026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895953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411FA17-1835-421E-BBAC-F492772479B2}" type="datetimeFigureOut">
              <a:rPr lang="en-GB" smtClean="0"/>
              <a:t>08/09/2026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991248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4274302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0757460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973293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59009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411FA17-1835-421E-BBAC-F492772479B2}" type="datetimeFigureOut">
              <a:rPr lang="en-GB" smtClean="0"/>
              <a:t>08/09/2026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202632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08/09/2026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27853115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eg"/><Relationship Id="rId3" Type="http://schemas.openxmlformats.org/officeDocument/2006/relationships/slideLayout" Target="../slideLayouts/slideLayout1.xml"/><Relationship Id="rId7" Type="http://schemas.openxmlformats.org/officeDocument/2006/relationships/image" Target="../media/image4.png"/><Relationship Id="rId12" Type="http://schemas.openxmlformats.org/officeDocument/2006/relationships/image" Target="../media/image9.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2.pn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png"/><Relationship Id="rId14" Type="http://schemas.openxmlformats.org/officeDocument/2006/relationships/image" Target="../media/image11.jpeg"/></Relationships>
</file>

<file path=ppt/slides/_rels/slide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15.pn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3.png"/><Relationship Id="rId5" Type="http://schemas.openxmlformats.org/officeDocument/2006/relationships/image" Target="../media/image12.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5.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2.png"/><Relationship Id="rId5" Type="http://schemas.openxmlformats.org/officeDocument/2006/relationships/image" Target="../media/image34.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7.jpe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6.jpeg"/><Relationship Id="rId5" Type="http://schemas.openxmlformats.org/officeDocument/2006/relationships/image" Target="../media/image12.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2.png"/><Relationship Id="rId5" Type="http://schemas.openxmlformats.org/officeDocument/2006/relationships/hyperlink" Target="https://www.whitefield-inf.lancs.sch.uk/phonics-at-home/" TargetMode="Externa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2.png"/><Relationship Id="rId5" Type="http://schemas.openxmlformats.org/officeDocument/2006/relationships/image" Target="../media/image38.jp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2.png"/><Relationship Id="rId5" Type="http://schemas.openxmlformats.org/officeDocument/2006/relationships/image" Target="../media/image39.jpe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whitefield-inf.lancs.sch.uk/online-games/"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slideLayout" Target="../slideLayouts/slideLayout1.xml"/><Relationship Id="rId7" Type="http://schemas.openxmlformats.org/officeDocument/2006/relationships/image" Target="../media/image4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1.png"/><Relationship Id="rId9"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3337214" y="535132"/>
            <a:ext cx="4933288" cy="3438352"/>
          </a:xfrm>
          <a:prstGeom prst="rect">
            <a:avLst/>
          </a:prstGeom>
        </p:spPr>
      </p:pic>
      <p:sp>
        <p:nvSpPr>
          <p:cNvPr id="5" name="Rectangle 4"/>
          <p:cNvSpPr/>
          <p:nvPr/>
        </p:nvSpPr>
        <p:spPr>
          <a:xfrm>
            <a:off x="357447" y="191192"/>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p>
        </p:txBody>
      </p:sp>
      <p:pic>
        <p:nvPicPr>
          <p:cNvPr id="6" name="Picture 5"/>
          <p:cNvPicPr>
            <a:picLocks noChangeAspect="1"/>
          </p:cNvPicPr>
          <p:nvPr/>
        </p:nvPicPr>
        <p:blipFill>
          <a:blip r:embed="rId4"/>
          <a:stretch>
            <a:fillRect/>
          </a:stretch>
        </p:blipFill>
        <p:spPr>
          <a:xfrm>
            <a:off x="3917908" y="779318"/>
            <a:ext cx="3771900" cy="2628900"/>
          </a:xfrm>
          <a:prstGeom prst="rect">
            <a:avLst/>
          </a:prstGeom>
        </p:spPr>
      </p:pic>
      <p:sp>
        <p:nvSpPr>
          <p:cNvPr id="7" name="TextBox 6"/>
          <p:cNvSpPr txBox="1"/>
          <p:nvPr/>
        </p:nvSpPr>
        <p:spPr>
          <a:xfrm>
            <a:off x="2851265" y="3599411"/>
            <a:ext cx="6267797" cy="769441"/>
          </a:xfrm>
          <a:prstGeom prst="rect">
            <a:avLst/>
          </a:prstGeom>
          <a:noFill/>
        </p:spPr>
        <p:txBody>
          <a:bodyPr wrap="square" rtlCol="0">
            <a:spAutoFit/>
          </a:bodyPr>
          <a:lstStyle/>
          <a:p>
            <a:pPr algn="ctr"/>
            <a:r>
              <a:rPr lang="en-GB" sz="4400" dirty="0">
                <a:latin typeface="SassoonPrimary" panose="020B0500000000000000" pitchFamily="34" charset="0"/>
              </a:rPr>
              <a:t>Welcome to Year 1</a:t>
            </a:r>
          </a:p>
        </p:txBody>
      </p:sp>
      <p:pic>
        <p:nvPicPr>
          <p:cNvPr id="8" name="Picture 7"/>
          <p:cNvPicPr>
            <a:picLocks noChangeAspect="1"/>
          </p:cNvPicPr>
          <p:nvPr/>
        </p:nvPicPr>
        <p:blipFill>
          <a:blip r:embed="rId5"/>
          <a:stretch>
            <a:fillRect/>
          </a:stretch>
        </p:blipFill>
        <p:spPr>
          <a:xfrm>
            <a:off x="612292" y="361919"/>
            <a:ext cx="3015269" cy="2043682"/>
          </a:xfrm>
          <a:prstGeom prst="rect">
            <a:avLst/>
          </a:prstGeom>
        </p:spPr>
      </p:pic>
      <p:pic>
        <p:nvPicPr>
          <p:cNvPr id="9" name="Picture 8"/>
          <p:cNvPicPr>
            <a:picLocks noChangeAspect="1"/>
          </p:cNvPicPr>
          <p:nvPr/>
        </p:nvPicPr>
        <p:blipFill>
          <a:blip r:embed="rId6"/>
          <a:stretch>
            <a:fillRect/>
          </a:stretch>
        </p:blipFill>
        <p:spPr>
          <a:xfrm>
            <a:off x="612292" y="2229235"/>
            <a:ext cx="1291411" cy="1914612"/>
          </a:xfrm>
          <a:prstGeom prst="rect">
            <a:avLst/>
          </a:prstGeom>
        </p:spPr>
      </p:pic>
      <p:pic>
        <p:nvPicPr>
          <p:cNvPr id="10" name="Picture 9"/>
          <p:cNvPicPr>
            <a:picLocks noChangeAspect="1"/>
          </p:cNvPicPr>
          <p:nvPr/>
        </p:nvPicPr>
        <p:blipFill>
          <a:blip r:embed="rId7"/>
          <a:stretch>
            <a:fillRect/>
          </a:stretch>
        </p:blipFill>
        <p:spPr>
          <a:xfrm>
            <a:off x="631596" y="4143846"/>
            <a:ext cx="2990521" cy="2048713"/>
          </a:xfrm>
          <a:prstGeom prst="rect">
            <a:avLst/>
          </a:prstGeom>
        </p:spPr>
      </p:pic>
      <p:pic>
        <p:nvPicPr>
          <p:cNvPr id="11" name="Picture 10"/>
          <p:cNvPicPr>
            <a:picLocks noChangeAspect="1"/>
          </p:cNvPicPr>
          <p:nvPr/>
        </p:nvPicPr>
        <p:blipFill rotWithShape="1">
          <a:blip r:embed="rId8"/>
          <a:srcRect r="9018"/>
          <a:stretch/>
        </p:blipFill>
        <p:spPr>
          <a:xfrm>
            <a:off x="9602584" y="324784"/>
            <a:ext cx="1924483" cy="2075757"/>
          </a:xfrm>
          <a:prstGeom prst="rect">
            <a:avLst/>
          </a:prstGeom>
        </p:spPr>
      </p:pic>
      <p:pic>
        <p:nvPicPr>
          <p:cNvPr id="12" name="Picture 11"/>
          <p:cNvPicPr>
            <a:picLocks noChangeAspect="1"/>
          </p:cNvPicPr>
          <p:nvPr/>
        </p:nvPicPr>
        <p:blipFill>
          <a:blip r:embed="rId9"/>
          <a:stretch>
            <a:fillRect/>
          </a:stretch>
        </p:blipFill>
        <p:spPr>
          <a:xfrm>
            <a:off x="9602149" y="4505723"/>
            <a:ext cx="1861476" cy="1738591"/>
          </a:xfrm>
          <a:prstGeom prst="rect">
            <a:avLst/>
          </a:prstGeom>
        </p:spPr>
      </p:pic>
      <p:pic>
        <p:nvPicPr>
          <p:cNvPr id="14" name="Picture 1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480880" y="4505723"/>
            <a:ext cx="1168323" cy="872636"/>
          </a:xfrm>
          <a:prstGeom prst="rect">
            <a:avLst/>
          </a:prstGeom>
        </p:spPr>
      </p:pic>
      <p:pic>
        <p:nvPicPr>
          <p:cNvPr id="15" name="Picture 14"/>
          <p:cNvPicPr>
            <a:picLocks noChangeAspect="1"/>
          </p:cNvPicPr>
          <p:nvPr/>
        </p:nvPicPr>
        <p:blipFill>
          <a:blip r:embed="rId11"/>
          <a:stretch>
            <a:fillRect/>
          </a:stretch>
        </p:blipFill>
        <p:spPr>
          <a:xfrm>
            <a:off x="8425997" y="324784"/>
            <a:ext cx="1632403" cy="1989296"/>
          </a:xfrm>
          <a:prstGeom prst="rect">
            <a:avLst/>
          </a:prstGeom>
        </p:spPr>
      </p:pic>
      <p:pic>
        <p:nvPicPr>
          <p:cNvPr id="16" name="Picture 15"/>
          <p:cNvPicPr>
            <a:picLocks noChangeAspect="1"/>
          </p:cNvPicPr>
          <p:nvPr/>
        </p:nvPicPr>
        <p:blipFill rotWithShape="1">
          <a:blip r:embed="rId12" cstate="print">
            <a:extLst>
              <a:ext uri="{28A0092B-C50C-407E-A947-70E740481C1C}">
                <a14:useLocalDpi xmlns:a14="http://schemas.microsoft.com/office/drawing/2010/main" val="0"/>
              </a:ext>
            </a:extLst>
          </a:blip>
          <a:srcRect l="12903"/>
          <a:stretch/>
        </p:blipFill>
        <p:spPr>
          <a:xfrm>
            <a:off x="1870364" y="2369389"/>
            <a:ext cx="1751754" cy="1774458"/>
          </a:xfrm>
          <a:prstGeom prst="rect">
            <a:avLst/>
          </a:prstGeom>
        </p:spPr>
      </p:pic>
      <p:pic>
        <p:nvPicPr>
          <p:cNvPr id="17" name="Picture 1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480881" y="2294292"/>
            <a:ext cx="2982744" cy="2227852"/>
          </a:xfrm>
          <a:prstGeom prst="rect">
            <a:avLst/>
          </a:prstGeom>
        </p:spPr>
      </p:pic>
      <p:pic>
        <p:nvPicPr>
          <p:cNvPr id="18" name="Picture 17"/>
          <p:cNvPicPr>
            <a:picLocks noChangeAspect="1"/>
          </p:cNvPicPr>
          <p:nvPr/>
        </p:nvPicPr>
        <p:blipFill rotWithShape="1">
          <a:blip r:embed="rId14" cstate="print">
            <a:extLst>
              <a:ext uri="{28A0092B-C50C-407E-A947-70E740481C1C}">
                <a14:useLocalDpi xmlns:a14="http://schemas.microsoft.com/office/drawing/2010/main" val="0"/>
              </a:ext>
            </a:extLst>
          </a:blip>
          <a:srcRect r="27150"/>
          <a:stretch/>
        </p:blipFill>
        <p:spPr>
          <a:xfrm rot="5400000">
            <a:off x="8643527" y="5207941"/>
            <a:ext cx="873521" cy="1198817"/>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5"/>
          <a:stretch>
            <a:fillRect/>
          </a:stretch>
        </p:blipFill>
        <p:spPr>
          <a:xfrm>
            <a:off x="5560176" y="5416360"/>
            <a:ext cx="487363" cy="487363"/>
          </a:xfrm>
          <a:prstGeom prst="rect">
            <a:avLst/>
          </a:prstGeom>
        </p:spPr>
      </p:pic>
    </p:spTree>
    <p:extLst>
      <p:ext uri="{BB962C8B-B14F-4D97-AF65-F5344CB8AC3E}">
        <p14:creationId xmlns:p14="http://schemas.microsoft.com/office/powerpoint/2010/main" val="17923546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7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45527" y="568383"/>
            <a:ext cx="4933288" cy="3438352"/>
          </a:xfrm>
          <a:prstGeom prst="rect">
            <a:avLst/>
          </a:prstGeom>
        </p:spPr>
      </p:pic>
      <p:sp>
        <p:nvSpPr>
          <p:cNvPr id="5" name="Rectangle 4"/>
          <p:cNvSpPr/>
          <p:nvPr/>
        </p:nvSpPr>
        <p:spPr>
          <a:xfrm>
            <a:off x="440574" y="74996"/>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latin typeface="XCCW Joined 1a" panose="03050602040000000000" pitchFamily="66" charset="0"/>
            </a:endParaRPr>
          </a:p>
        </p:txBody>
      </p:sp>
      <p:pic>
        <p:nvPicPr>
          <p:cNvPr id="6" name="Picture 5"/>
          <p:cNvPicPr>
            <a:picLocks noChangeAspect="1"/>
          </p:cNvPicPr>
          <p:nvPr/>
        </p:nvPicPr>
        <p:blipFill>
          <a:blip r:embed="rId2"/>
          <a:stretch>
            <a:fillRect/>
          </a:stretch>
        </p:blipFill>
        <p:spPr>
          <a:xfrm>
            <a:off x="10077639" y="398108"/>
            <a:ext cx="1526928" cy="1064223"/>
          </a:xfrm>
          <a:prstGeom prst="rect">
            <a:avLst/>
          </a:prstGeom>
        </p:spPr>
      </p:pic>
      <p:sp>
        <p:nvSpPr>
          <p:cNvPr id="7" name="TextBox 6"/>
          <p:cNvSpPr txBox="1"/>
          <p:nvPr/>
        </p:nvSpPr>
        <p:spPr>
          <a:xfrm>
            <a:off x="3034145" y="568383"/>
            <a:ext cx="6267797" cy="523220"/>
          </a:xfrm>
          <a:prstGeom prst="rect">
            <a:avLst/>
          </a:prstGeom>
          <a:noFill/>
        </p:spPr>
        <p:txBody>
          <a:bodyPr wrap="square" rtlCol="0">
            <a:spAutoFit/>
          </a:bodyPr>
          <a:lstStyle/>
          <a:p>
            <a:pPr algn="ctr"/>
            <a:r>
              <a:rPr lang="en-GB" sz="2800" dirty="0">
                <a:latin typeface="SassoonPrimary" panose="020B0500000000000000" pitchFamily="34" charset="0"/>
              </a:rPr>
              <a:t>Meet the Year 1 Team! </a:t>
            </a:r>
          </a:p>
        </p:txBody>
      </p:sp>
      <p:sp>
        <p:nvSpPr>
          <p:cNvPr id="19" name="TextBox 18"/>
          <p:cNvSpPr txBox="1"/>
          <p:nvPr/>
        </p:nvSpPr>
        <p:spPr>
          <a:xfrm>
            <a:off x="709352" y="1277736"/>
            <a:ext cx="2636175" cy="400110"/>
          </a:xfrm>
          <a:prstGeom prst="rect">
            <a:avLst/>
          </a:prstGeom>
          <a:noFill/>
        </p:spPr>
        <p:txBody>
          <a:bodyPr wrap="square" rtlCol="0">
            <a:spAutoFit/>
          </a:bodyPr>
          <a:lstStyle/>
          <a:p>
            <a:pPr algn="ctr"/>
            <a:r>
              <a:rPr lang="en-GB" sz="1600" dirty="0">
                <a:latin typeface="SassoonPrimary" panose="020B0500000000000000" pitchFamily="34" charset="0"/>
              </a:rPr>
              <a:t>In Class </a:t>
            </a:r>
            <a:r>
              <a:rPr lang="en-GB" sz="2000" dirty="0">
                <a:solidFill>
                  <a:schemeClr val="accent1"/>
                </a:solidFill>
                <a:latin typeface="SassoonPrimary" panose="020B0500000000000000" pitchFamily="34" charset="0"/>
              </a:rPr>
              <a:t>4</a:t>
            </a:r>
            <a:r>
              <a:rPr lang="en-GB" sz="1600" dirty="0">
                <a:latin typeface="SassoonPrimary" panose="020B0500000000000000" pitchFamily="34" charset="0"/>
              </a:rPr>
              <a:t> we have …</a:t>
            </a:r>
          </a:p>
        </p:txBody>
      </p:sp>
      <p:sp>
        <p:nvSpPr>
          <p:cNvPr id="20" name="TextBox 19"/>
          <p:cNvSpPr txBox="1"/>
          <p:nvPr/>
        </p:nvSpPr>
        <p:spPr>
          <a:xfrm>
            <a:off x="709351" y="2677414"/>
            <a:ext cx="2525555" cy="400110"/>
          </a:xfrm>
          <a:prstGeom prst="rect">
            <a:avLst/>
          </a:prstGeom>
          <a:noFill/>
        </p:spPr>
        <p:txBody>
          <a:bodyPr wrap="square" rtlCol="0">
            <a:spAutoFit/>
          </a:bodyPr>
          <a:lstStyle/>
          <a:p>
            <a:pPr algn="ctr"/>
            <a:r>
              <a:rPr lang="en-GB" sz="1600" dirty="0">
                <a:latin typeface="SassoonPrimary" panose="020B0500000000000000" pitchFamily="34" charset="0"/>
              </a:rPr>
              <a:t>In Class </a:t>
            </a:r>
            <a:r>
              <a:rPr lang="en-GB" sz="2000" dirty="0">
                <a:solidFill>
                  <a:schemeClr val="accent6"/>
                </a:solidFill>
                <a:latin typeface="SassoonPrimary" panose="020B0500000000000000" pitchFamily="34" charset="0"/>
              </a:rPr>
              <a:t>5</a:t>
            </a:r>
            <a:r>
              <a:rPr lang="en-GB" sz="1600" dirty="0">
                <a:latin typeface="SassoonPrimary" panose="020B0500000000000000" pitchFamily="34" charset="0"/>
              </a:rPr>
              <a:t> we have …</a:t>
            </a:r>
          </a:p>
        </p:txBody>
      </p:sp>
      <p:sp>
        <p:nvSpPr>
          <p:cNvPr id="21" name="TextBox 20"/>
          <p:cNvSpPr txBox="1"/>
          <p:nvPr/>
        </p:nvSpPr>
        <p:spPr>
          <a:xfrm>
            <a:off x="709351" y="4071230"/>
            <a:ext cx="2413412" cy="400110"/>
          </a:xfrm>
          <a:prstGeom prst="rect">
            <a:avLst/>
          </a:prstGeom>
          <a:noFill/>
        </p:spPr>
        <p:txBody>
          <a:bodyPr wrap="square" rtlCol="0">
            <a:spAutoFit/>
          </a:bodyPr>
          <a:lstStyle/>
          <a:p>
            <a:pPr algn="ctr"/>
            <a:r>
              <a:rPr lang="en-GB" sz="1600" dirty="0">
                <a:latin typeface="SassoonPrimary" panose="020B0500000000000000" pitchFamily="34" charset="0"/>
              </a:rPr>
              <a:t>In Class </a:t>
            </a:r>
            <a:r>
              <a:rPr lang="en-GB" sz="2000" dirty="0">
                <a:solidFill>
                  <a:srgbClr val="7030A0"/>
                </a:solidFill>
                <a:latin typeface="SassoonPrimary" panose="020B0500000000000000" pitchFamily="34" charset="0"/>
              </a:rPr>
              <a:t>6</a:t>
            </a:r>
            <a:r>
              <a:rPr lang="en-GB" sz="1600" dirty="0">
                <a:latin typeface="SassoonPrimary" panose="020B0500000000000000" pitchFamily="34" charset="0"/>
              </a:rPr>
              <a:t> we have …</a:t>
            </a:r>
          </a:p>
        </p:txBody>
      </p:sp>
      <p:pic>
        <p:nvPicPr>
          <p:cNvPr id="8" name="Picture 7"/>
          <p:cNvPicPr>
            <a:picLocks noChangeAspect="1"/>
          </p:cNvPicPr>
          <p:nvPr/>
        </p:nvPicPr>
        <p:blipFill>
          <a:blip r:embed="rId3"/>
          <a:stretch>
            <a:fillRect/>
          </a:stretch>
        </p:blipFill>
        <p:spPr>
          <a:xfrm>
            <a:off x="5981702" y="1091603"/>
            <a:ext cx="1004455" cy="1361809"/>
          </a:xfrm>
          <a:prstGeom prst="rect">
            <a:avLst/>
          </a:prstGeom>
        </p:spPr>
      </p:pic>
      <p:sp>
        <p:nvSpPr>
          <p:cNvPr id="13" name="TextBox 12"/>
          <p:cNvSpPr txBox="1"/>
          <p:nvPr/>
        </p:nvSpPr>
        <p:spPr>
          <a:xfrm>
            <a:off x="7110309" y="1393270"/>
            <a:ext cx="789709" cy="646331"/>
          </a:xfrm>
          <a:prstGeom prst="rect">
            <a:avLst/>
          </a:prstGeom>
          <a:noFill/>
        </p:spPr>
        <p:txBody>
          <a:bodyPr wrap="square" rtlCol="0">
            <a:spAutoFit/>
          </a:bodyPr>
          <a:lstStyle/>
          <a:p>
            <a:r>
              <a:rPr lang="en-GB" dirty="0">
                <a:latin typeface="SassoonPrimary" panose="020B0500000000000000" pitchFamily="34" charset="0"/>
              </a:rPr>
              <a:t>Mrs </a:t>
            </a:r>
            <a:r>
              <a:rPr lang="en-GB" dirty="0" err="1">
                <a:latin typeface="SassoonPrimary" panose="020B0500000000000000" pitchFamily="34" charset="0"/>
              </a:rPr>
              <a:t>Azam</a:t>
            </a:r>
            <a:endParaRPr lang="en-GB" dirty="0">
              <a:latin typeface="SassoonPrimary" panose="020B0500000000000000" pitchFamily="34" charset="0"/>
            </a:endParaRPr>
          </a:p>
        </p:txBody>
      </p:sp>
      <p:sp>
        <p:nvSpPr>
          <p:cNvPr id="17" name="TextBox 16"/>
          <p:cNvSpPr txBox="1"/>
          <p:nvPr/>
        </p:nvSpPr>
        <p:spPr>
          <a:xfrm>
            <a:off x="9470952" y="1462331"/>
            <a:ext cx="1243145" cy="646331"/>
          </a:xfrm>
          <a:prstGeom prst="rect">
            <a:avLst/>
          </a:prstGeom>
          <a:noFill/>
        </p:spPr>
        <p:txBody>
          <a:bodyPr wrap="square" rtlCol="0">
            <a:spAutoFit/>
          </a:bodyPr>
          <a:lstStyle/>
          <a:p>
            <a:r>
              <a:rPr lang="en-GB" dirty="0">
                <a:latin typeface="SassoonPrimary" panose="020B0500000000000000" pitchFamily="34" charset="0"/>
              </a:rPr>
              <a:t>Mrs</a:t>
            </a:r>
          </a:p>
          <a:p>
            <a:r>
              <a:rPr lang="en-US" dirty="0" err="1">
                <a:latin typeface="SassoonPrimary" panose="020B0500000000000000" pitchFamily="34" charset="0"/>
              </a:rPr>
              <a:t>Willan</a:t>
            </a:r>
            <a:r>
              <a:rPr lang="en-US" dirty="0">
                <a:latin typeface="SassoonPrimary" panose="020B0500000000000000" pitchFamily="34" charset="0"/>
              </a:rPr>
              <a:t> </a:t>
            </a:r>
            <a:endParaRPr lang="en-GB" dirty="0">
              <a:latin typeface="SassoonPrimary" panose="020B0500000000000000" pitchFamily="34" charset="0"/>
            </a:endParaRPr>
          </a:p>
        </p:txBody>
      </p:sp>
      <p:sp>
        <p:nvSpPr>
          <p:cNvPr id="18" name="TextBox 17"/>
          <p:cNvSpPr txBox="1"/>
          <p:nvPr/>
        </p:nvSpPr>
        <p:spPr>
          <a:xfrm>
            <a:off x="8459458" y="4852979"/>
            <a:ext cx="1011494" cy="646331"/>
          </a:xfrm>
          <a:prstGeom prst="rect">
            <a:avLst/>
          </a:prstGeom>
          <a:noFill/>
        </p:spPr>
        <p:txBody>
          <a:bodyPr wrap="square" rtlCol="0">
            <a:spAutoFit/>
          </a:bodyPr>
          <a:lstStyle/>
          <a:p>
            <a:r>
              <a:rPr lang="en-GB" dirty="0">
                <a:latin typeface="SassoonPrimary" panose="020B0500000000000000" pitchFamily="34" charset="0"/>
              </a:rPr>
              <a:t>Miss </a:t>
            </a:r>
            <a:r>
              <a:rPr lang="en-GB" dirty="0" err="1">
                <a:latin typeface="SassoonPrimary" panose="020B0500000000000000" pitchFamily="34" charset="0"/>
              </a:rPr>
              <a:t>O’Horo</a:t>
            </a:r>
            <a:endParaRPr lang="en-GB" dirty="0">
              <a:latin typeface="SassoonPrimary" panose="020B0500000000000000" pitchFamily="34" charset="0"/>
            </a:endParaRPr>
          </a:p>
        </p:txBody>
      </p:sp>
      <p:sp>
        <p:nvSpPr>
          <p:cNvPr id="22" name="TextBox 21"/>
          <p:cNvSpPr txBox="1"/>
          <p:nvPr/>
        </p:nvSpPr>
        <p:spPr>
          <a:xfrm>
            <a:off x="6535021" y="4688916"/>
            <a:ext cx="942161" cy="1200329"/>
          </a:xfrm>
          <a:prstGeom prst="rect">
            <a:avLst/>
          </a:prstGeom>
          <a:noFill/>
        </p:spPr>
        <p:txBody>
          <a:bodyPr wrap="square" rtlCol="0">
            <a:spAutoFit/>
          </a:bodyPr>
          <a:lstStyle/>
          <a:p>
            <a:r>
              <a:rPr lang="en-US" dirty="0">
                <a:latin typeface="SassoonPrimary" panose="020B0500000000000000" pitchFamily="34" charset="0"/>
              </a:rPr>
              <a:t>Miss Stott</a:t>
            </a:r>
          </a:p>
          <a:p>
            <a:r>
              <a:rPr lang="en-US" dirty="0">
                <a:latin typeface="SassoonPrimary" panose="020B0500000000000000" pitchFamily="34" charset="0"/>
              </a:rPr>
              <a:t>(Thurs-Fri)</a:t>
            </a:r>
            <a:endParaRPr lang="en-GB" dirty="0">
              <a:latin typeface="SassoonPrimary" panose="020B0500000000000000" pitchFamily="34" charset="0"/>
            </a:endParaRPr>
          </a:p>
        </p:txBody>
      </p:sp>
      <p:sp>
        <p:nvSpPr>
          <p:cNvPr id="24" name="TextBox 23"/>
          <p:cNvSpPr txBox="1"/>
          <p:nvPr/>
        </p:nvSpPr>
        <p:spPr>
          <a:xfrm>
            <a:off x="4801767" y="2987600"/>
            <a:ext cx="1118892" cy="646331"/>
          </a:xfrm>
          <a:prstGeom prst="rect">
            <a:avLst/>
          </a:prstGeom>
          <a:noFill/>
        </p:spPr>
        <p:txBody>
          <a:bodyPr wrap="square" rtlCol="0">
            <a:spAutoFit/>
          </a:bodyPr>
          <a:lstStyle/>
          <a:p>
            <a:r>
              <a:rPr lang="en-GB" dirty="0">
                <a:latin typeface="SassoonPrimary" panose="020B0500000000000000" pitchFamily="34" charset="0"/>
              </a:rPr>
              <a:t>Mrs Williams </a:t>
            </a:r>
          </a:p>
        </p:txBody>
      </p:sp>
      <p:sp>
        <p:nvSpPr>
          <p:cNvPr id="25" name="TextBox 24"/>
          <p:cNvSpPr txBox="1"/>
          <p:nvPr/>
        </p:nvSpPr>
        <p:spPr>
          <a:xfrm>
            <a:off x="9571892" y="2940125"/>
            <a:ext cx="1011494" cy="646331"/>
          </a:xfrm>
          <a:prstGeom prst="rect">
            <a:avLst/>
          </a:prstGeom>
          <a:noFill/>
        </p:spPr>
        <p:txBody>
          <a:bodyPr wrap="square" rtlCol="0">
            <a:spAutoFit/>
          </a:bodyPr>
          <a:lstStyle/>
          <a:p>
            <a:r>
              <a:rPr lang="en-GB" dirty="0">
                <a:latin typeface="SassoonPrimary" panose="020B0500000000000000" pitchFamily="34" charset="0"/>
              </a:rPr>
              <a:t>Mrs Parveen</a:t>
            </a:r>
          </a:p>
        </p:txBody>
      </p:sp>
      <p:sp>
        <p:nvSpPr>
          <p:cNvPr id="26" name="TextBox 25"/>
          <p:cNvSpPr txBox="1"/>
          <p:nvPr/>
        </p:nvSpPr>
        <p:spPr>
          <a:xfrm>
            <a:off x="4882330" y="1336999"/>
            <a:ext cx="1011494" cy="646331"/>
          </a:xfrm>
          <a:prstGeom prst="rect">
            <a:avLst/>
          </a:prstGeom>
          <a:noFill/>
        </p:spPr>
        <p:txBody>
          <a:bodyPr wrap="square" rtlCol="0">
            <a:spAutoFit/>
          </a:bodyPr>
          <a:lstStyle/>
          <a:p>
            <a:r>
              <a:rPr lang="en-GB" dirty="0">
                <a:latin typeface="SassoonPrimary" panose="020B0500000000000000" pitchFamily="34" charset="0"/>
              </a:rPr>
              <a:t>Mrs Hutton</a:t>
            </a:r>
          </a:p>
        </p:txBody>
      </p:sp>
      <p:sp>
        <p:nvSpPr>
          <p:cNvPr id="27" name="TextBox 26"/>
          <p:cNvSpPr txBox="1"/>
          <p:nvPr/>
        </p:nvSpPr>
        <p:spPr>
          <a:xfrm>
            <a:off x="4216886" y="4698507"/>
            <a:ext cx="1140956" cy="1200329"/>
          </a:xfrm>
          <a:prstGeom prst="rect">
            <a:avLst/>
          </a:prstGeom>
          <a:noFill/>
        </p:spPr>
        <p:txBody>
          <a:bodyPr wrap="square" rtlCol="0">
            <a:spAutoFit/>
          </a:bodyPr>
          <a:lstStyle/>
          <a:p>
            <a:r>
              <a:rPr lang="en-US" dirty="0" err="1">
                <a:latin typeface="SassoonPrimary" panose="020B0500000000000000" pitchFamily="34" charset="0"/>
              </a:rPr>
              <a:t>Mrs</a:t>
            </a:r>
            <a:r>
              <a:rPr lang="en-US" dirty="0">
                <a:latin typeface="SassoonPrimary" panose="020B0500000000000000" pitchFamily="34" charset="0"/>
              </a:rPr>
              <a:t> Jones (Mon-Wed)</a:t>
            </a:r>
            <a:endParaRPr lang="en-GB" dirty="0">
              <a:latin typeface="SassoonPrimary" panose="020B0500000000000000" pitchFamily="34" charset="0"/>
            </a:endParaRPr>
          </a:p>
        </p:txBody>
      </p:sp>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l="15614" t="37151" r="51416" b="27633"/>
          <a:stretch/>
        </p:blipFill>
        <p:spPr>
          <a:xfrm rot="5400000">
            <a:off x="8135719" y="1228853"/>
            <a:ext cx="1313953" cy="1048264"/>
          </a:xfrm>
          <a:prstGeom prst="rect">
            <a:avLst/>
          </a:prstGeom>
        </p:spPr>
      </p:pic>
      <p:pic>
        <p:nvPicPr>
          <p:cNvPr id="3" name="Picture 2"/>
          <p:cNvPicPr>
            <a:picLocks noChangeAspect="1"/>
          </p:cNvPicPr>
          <p:nvPr/>
        </p:nvPicPr>
        <p:blipFill>
          <a:blip r:embed="rId5"/>
          <a:stretch>
            <a:fillRect/>
          </a:stretch>
        </p:blipFill>
        <p:spPr>
          <a:xfrm>
            <a:off x="5885041" y="2582386"/>
            <a:ext cx="1118892" cy="1361810"/>
          </a:xfrm>
          <a:prstGeom prst="rect">
            <a:avLst/>
          </a:prstGeom>
        </p:spPr>
      </p:pic>
      <p:sp>
        <p:nvSpPr>
          <p:cNvPr id="29" name="TextBox 28"/>
          <p:cNvSpPr txBox="1"/>
          <p:nvPr/>
        </p:nvSpPr>
        <p:spPr>
          <a:xfrm>
            <a:off x="7235406" y="3014514"/>
            <a:ext cx="942161" cy="646331"/>
          </a:xfrm>
          <a:prstGeom prst="rect">
            <a:avLst/>
          </a:prstGeom>
          <a:noFill/>
        </p:spPr>
        <p:txBody>
          <a:bodyPr wrap="square" rtlCol="0">
            <a:spAutoFit/>
          </a:bodyPr>
          <a:lstStyle/>
          <a:p>
            <a:r>
              <a:rPr lang="en-US" dirty="0" err="1">
                <a:latin typeface="SassoonPrimary" panose="020B0500000000000000" pitchFamily="34" charset="0"/>
              </a:rPr>
              <a:t>Mrs</a:t>
            </a:r>
            <a:r>
              <a:rPr lang="en-US" dirty="0">
                <a:latin typeface="SassoonPrimary" panose="020B0500000000000000" pitchFamily="34" charset="0"/>
              </a:rPr>
              <a:t> Aziz</a:t>
            </a:r>
            <a:endParaRPr lang="en-GB" dirty="0">
              <a:latin typeface="SassoonPrimary" panose="020B0500000000000000" pitchFamily="34" charset="0"/>
            </a:endParaRPr>
          </a:p>
        </p:txBody>
      </p:sp>
      <p:pic>
        <p:nvPicPr>
          <p:cNvPr id="30" name="Picture 29" descr="\\13011domain.sch\userdata$\users\staff\williamsi\Downloads\20230908_125423 (1).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99598" y="2582386"/>
            <a:ext cx="1034577" cy="1367724"/>
          </a:xfrm>
          <a:prstGeom prst="rect">
            <a:avLst/>
          </a:prstGeom>
          <a:noFill/>
          <a:ln>
            <a:noFill/>
          </a:ln>
        </p:spPr>
      </p:pic>
      <p:pic>
        <p:nvPicPr>
          <p:cNvPr id="9" name="Picture 8"/>
          <p:cNvPicPr>
            <a:picLocks noChangeAspect="1"/>
          </p:cNvPicPr>
          <p:nvPr/>
        </p:nvPicPr>
        <p:blipFill>
          <a:blip r:embed="rId7"/>
          <a:stretch>
            <a:fillRect/>
          </a:stretch>
        </p:blipFill>
        <p:spPr>
          <a:xfrm>
            <a:off x="5367654" y="4514968"/>
            <a:ext cx="1084178" cy="1447275"/>
          </a:xfrm>
          <a:prstGeom prst="rect">
            <a:avLst/>
          </a:prstGeom>
        </p:spPr>
      </p:pic>
      <p:pic>
        <p:nvPicPr>
          <p:cNvPr id="11" name="Picture 10">
            <a:extLst>
              <a:ext uri="{FF2B5EF4-FFF2-40B4-BE49-F238E27FC236}">
                <a16:creationId xmlns:a16="http://schemas.microsoft.com/office/drawing/2014/main" id="{1325EFE8-D7F6-A995-0B99-CE6C0A575EF7}"/>
              </a:ext>
            </a:extLst>
          </p:cNvPr>
          <p:cNvPicPr>
            <a:picLocks noChangeAspect="1"/>
          </p:cNvPicPr>
          <p:nvPr/>
        </p:nvPicPr>
        <p:blipFill>
          <a:blip r:embed="rId8"/>
          <a:stretch>
            <a:fillRect/>
          </a:stretch>
        </p:blipFill>
        <p:spPr>
          <a:xfrm>
            <a:off x="7477182" y="4547787"/>
            <a:ext cx="885307" cy="1414456"/>
          </a:xfrm>
          <a:prstGeom prst="rect">
            <a:avLst/>
          </a:prstGeom>
        </p:spPr>
      </p:pic>
      <p:sp>
        <p:nvSpPr>
          <p:cNvPr id="14" name="TextBox 13">
            <a:extLst>
              <a:ext uri="{FF2B5EF4-FFF2-40B4-BE49-F238E27FC236}">
                <a16:creationId xmlns:a16="http://schemas.microsoft.com/office/drawing/2014/main" id="{E29BE57C-7661-3794-AAD0-0091D82AD742}"/>
              </a:ext>
            </a:extLst>
          </p:cNvPr>
          <p:cNvSpPr txBox="1"/>
          <p:nvPr/>
        </p:nvSpPr>
        <p:spPr>
          <a:xfrm>
            <a:off x="10593126" y="4852979"/>
            <a:ext cx="1158300" cy="646331"/>
          </a:xfrm>
          <a:prstGeom prst="rect">
            <a:avLst/>
          </a:prstGeom>
          <a:noFill/>
        </p:spPr>
        <p:txBody>
          <a:bodyPr wrap="square" rtlCol="0">
            <a:spAutoFit/>
          </a:bodyPr>
          <a:lstStyle/>
          <a:p>
            <a:r>
              <a:rPr lang="en-GB" dirty="0">
                <a:latin typeface="SassoonPrimary" panose="020B0500000000000000" pitchFamily="34" charset="0"/>
              </a:rPr>
              <a:t>Mrs </a:t>
            </a:r>
            <a:r>
              <a:rPr lang="en-GB" dirty="0" err="1">
                <a:latin typeface="SassoonPrimary" panose="020B0500000000000000" pitchFamily="34" charset="0"/>
              </a:rPr>
              <a:t>Aftakhar</a:t>
            </a:r>
            <a:endParaRPr lang="en-GB" dirty="0">
              <a:latin typeface="SassoonPrimary" panose="020B0500000000000000" pitchFamily="34" charset="0"/>
            </a:endParaRPr>
          </a:p>
        </p:txBody>
      </p:sp>
      <p:pic>
        <p:nvPicPr>
          <p:cNvPr id="10" name="Picture 9">
            <a:extLst>
              <a:ext uri="{FF2B5EF4-FFF2-40B4-BE49-F238E27FC236}">
                <a16:creationId xmlns:a16="http://schemas.microsoft.com/office/drawing/2014/main" id="{09EACC20-4349-B008-4890-78D44F503EE9}"/>
              </a:ext>
            </a:extLst>
          </p:cNvPr>
          <p:cNvPicPr>
            <a:picLocks noChangeAspect="1"/>
          </p:cNvPicPr>
          <p:nvPr/>
        </p:nvPicPr>
        <p:blipFill>
          <a:blip r:embed="rId9"/>
          <a:stretch>
            <a:fillRect/>
          </a:stretch>
        </p:blipFill>
        <p:spPr>
          <a:xfrm>
            <a:off x="3834094" y="1143021"/>
            <a:ext cx="1004297" cy="1199738"/>
          </a:xfrm>
          <a:prstGeom prst="rect">
            <a:avLst/>
          </a:prstGeom>
        </p:spPr>
      </p:pic>
      <p:pic>
        <p:nvPicPr>
          <p:cNvPr id="15" name="Picture 14">
            <a:extLst>
              <a:ext uri="{FF2B5EF4-FFF2-40B4-BE49-F238E27FC236}">
                <a16:creationId xmlns:a16="http://schemas.microsoft.com/office/drawing/2014/main" id="{7F8A80C9-CB42-3153-B290-99AE5D428D93}"/>
              </a:ext>
            </a:extLst>
          </p:cNvPr>
          <p:cNvPicPr>
            <a:picLocks noChangeAspect="1"/>
          </p:cNvPicPr>
          <p:nvPr/>
        </p:nvPicPr>
        <p:blipFill>
          <a:blip r:embed="rId10" cstate="print">
            <a:extLst>
              <a:ext uri="{28A0092B-C50C-407E-A947-70E740481C1C}">
                <a14:useLocalDpi xmlns:a14="http://schemas.microsoft.com/office/drawing/2010/main" val="0"/>
              </a:ext>
            </a:extLst>
          </a:blip>
          <a:srcRect l="29741" t="29474" r="24654" b="17127"/>
          <a:stretch/>
        </p:blipFill>
        <p:spPr>
          <a:xfrm rot="5400000">
            <a:off x="2892423" y="4584733"/>
            <a:ext cx="1389123" cy="1219901"/>
          </a:xfrm>
          <a:prstGeom prst="rect">
            <a:avLst/>
          </a:prstGeom>
        </p:spPr>
      </p:pic>
      <p:pic>
        <p:nvPicPr>
          <p:cNvPr id="23" name="Picture 22">
            <a:extLst>
              <a:ext uri="{FF2B5EF4-FFF2-40B4-BE49-F238E27FC236}">
                <a16:creationId xmlns:a16="http://schemas.microsoft.com/office/drawing/2014/main" id="{4F95ADF6-1E41-1A40-D3B0-6EB4C650DB87}"/>
              </a:ext>
            </a:extLst>
          </p:cNvPr>
          <p:cNvPicPr>
            <a:picLocks noChangeAspect="1"/>
          </p:cNvPicPr>
          <p:nvPr/>
        </p:nvPicPr>
        <p:blipFill>
          <a:blip r:embed="rId11" cstate="print">
            <a:extLst>
              <a:ext uri="{28A0092B-C50C-407E-A947-70E740481C1C}">
                <a14:useLocalDpi xmlns:a14="http://schemas.microsoft.com/office/drawing/2010/main" val="0"/>
              </a:ext>
            </a:extLst>
          </a:blip>
          <a:srcRect l="27547" t="22552" r="22317" b="23912"/>
          <a:stretch/>
        </p:blipFill>
        <p:spPr>
          <a:xfrm rot="5400000">
            <a:off x="9251558" y="4722692"/>
            <a:ext cx="1414457" cy="1132776"/>
          </a:xfrm>
          <a:prstGeom prst="rect">
            <a:avLst/>
          </a:prstGeom>
        </p:spPr>
      </p:pic>
      <p:pic>
        <p:nvPicPr>
          <p:cNvPr id="31" name="Picture 30">
            <a:extLst>
              <a:ext uri="{FF2B5EF4-FFF2-40B4-BE49-F238E27FC236}">
                <a16:creationId xmlns:a16="http://schemas.microsoft.com/office/drawing/2014/main" id="{61AD432B-C5FC-400D-8C42-B7C13B416B4E}"/>
              </a:ext>
            </a:extLst>
          </p:cNvPr>
          <p:cNvPicPr>
            <a:picLocks noChangeAspect="1"/>
          </p:cNvPicPr>
          <p:nvPr/>
        </p:nvPicPr>
        <p:blipFill>
          <a:blip r:embed="rId12" cstate="print">
            <a:extLst>
              <a:ext uri="{28A0092B-C50C-407E-A947-70E740481C1C}">
                <a14:useLocalDpi xmlns:a14="http://schemas.microsoft.com/office/drawing/2010/main" val="0"/>
              </a:ext>
            </a:extLst>
          </a:blip>
          <a:srcRect l="26667" t="25224" r="15917" b="16075"/>
          <a:stretch/>
        </p:blipFill>
        <p:spPr>
          <a:xfrm rot="5400000">
            <a:off x="8179608" y="2771425"/>
            <a:ext cx="1430423" cy="1096827"/>
          </a:xfrm>
          <a:prstGeom prst="rect">
            <a:avLst/>
          </a:prstGeom>
        </p:spPr>
      </p:pic>
    </p:spTree>
    <p:extLst>
      <p:ext uri="{BB962C8B-B14F-4D97-AF65-F5344CB8AC3E}">
        <p14:creationId xmlns:p14="http://schemas.microsoft.com/office/powerpoint/2010/main" val="2433825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3337214" y="535132"/>
            <a:ext cx="4933288" cy="3438352"/>
          </a:xfrm>
          <a:prstGeom prst="rect">
            <a:avLst/>
          </a:prstGeom>
        </p:spPr>
      </p:pic>
      <p:sp>
        <p:nvSpPr>
          <p:cNvPr id="5" name="Rectangle 4"/>
          <p:cNvSpPr/>
          <p:nvPr/>
        </p:nvSpPr>
        <p:spPr>
          <a:xfrm>
            <a:off x="357447" y="191192"/>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marL="285750" lvl="0" indent="-285750">
              <a:buFont typeface="Arial" panose="020B0604020202020204" pitchFamily="34" charset="0"/>
              <a:buChar char="•"/>
            </a:pPr>
            <a:r>
              <a:rPr lang="en-GB" sz="1600" dirty="0">
                <a:latin typeface="SassoonPrimary" panose="020B0500000000000000" pitchFamily="34" charset="0"/>
              </a:rPr>
              <a:t>Classroom doors open for drop off at </a:t>
            </a:r>
            <a:r>
              <a:rPr lang="en-GB" sz="1600" b="1" dirty="0">
                <a:solidFill>
                  <a:schemeClr val="accent6"/>
                </a:solidFill>
                <a:latin typeface="SassoonPrimary" panose="020B0500000000000000" pitchFamily="34" charset="0"/>
              </a:rPr>
              <a:t>8.40am</a:t>
            </a:r>
            <a:r>
              <a:rPr lang="en-GB" sz="1600" dirty="0">
                <a:latin typeface="SassoonPrimary" panose="020B0500000000000000" pitchFamily="34" charset="0"/>
              </a:rPr>
              <a:t> and for pickup at </a:t>
            </a:r>
            <a:r>
              <a:rPr lang="en-GB" sz="1600" b="1" dirty="0">
                <a:solidFill>
                  <a:srgbClr val="FF0000"/>
                </a:solidFill>
                <a:latin typeface="SassoonPrimary" panose="020B0500000000000000" pitchFamily="34" charset="0"/>
              </a:rPr>
              <a:t>3.10pm</a:t>
            </a:r>
            <a:r>
              <a:rPr lang="en-GB" sz="1600" dirty="0">
                <a:solidFill>
                  <a:srgbClr val="FF0000"/>
                </a:solidFill>
                <a:latin typeface="SassoonPrimary" panose="020B0500000000000000" pitchFamily="34" charset="0"/>
              </a:rPr>
              <a:t> </a:t>
            </a:r>
          </a:p>
          <a:p>
            <a:pPr marL="285750" lvl="0" indent="-285750">
              <a:buFont typeface="Arial" panose="020B0604020202020204" pitchFamily="34" charset="0"/>
              <a:buChar char="•"/>
            </a:pPr>
            <a:endParaRPr lang="en-GB" sz="1600" dirty="0">
              <a:solidFill>
                <a:srgbClr val="FF0000"/>
              </a:solidFill>
              <a:latin typeface="SassoonPrimary" panose="020B0500000000000000" pitchFamily="34" charset="0"/>
            </a:endParaRPr>
          </a:p>
          <a:p>
            <a:pPr marL="285750" lvl="0" indent="-285750">
              <a:buFont typeface="Arial" panose="020B0604020202020204" pitchFamily="34" charset="0"/>
              <a:buChar char="•"/>
            </a:pPr>
            <a:r>
              <a:rPr lang="en-GB" sz="1600" dirty="0">
                <a:latin typeface="SassoonPrimary" panose="020B0500000000000000" pitchFamily="34" charset="0"/>
              </a:rPr>
              <a:t>Please ensure your child is dropped off and picked up promptly and you </a:t>
            </a:r>
          </a:p>
          <a:p>
            <a:pPr lvl="0"/>
            <a:r>
              <a:rPr lang="en-GB" sz="1600" dirty="0">
                <a:latin typeface="SassoonPrimary" panose="020B0500000000000000" pitchFamily="34" charset="0"/>
              </a:rPr>
              <a:t>      must hand your child over to the classroom team.</a:t>
            </a:r>
          </a:p>
          <a:p>
            <a:pPr marL="285750" lvl="0" indent="-285750">
              <a:buFont typeface="Arial" panose="020B0604020202020204" pitchFamily="34" charset="0"/>
              <a:buChar char="•"/>
            </a:pPr>
            <a:endParaRPr lang="en-GB" sz="1600" dirty="0">
              <a:latin typeface="SassoonPrimary" panose="020B0500000000000000" pitchFamily="34" charset="0"/>
            </a:endParaRPr>
          </a:p>
          <a:p>
            <a:pPr marL="285750" lvl="0" indent="-285750">
              <a:buFont typeface="Arial" panose="020B0604020202020204" pitchFamily="34" charset="0"/>
              <a:buChar char="•"/>
            </a:pPr>
            <a:r>
              <a:rPr lang="en-GB" sz="1600" dirty="0">
                <a:latin typeface="SassoonPrimary" panose="020B0500000000000000" pitchFamily="34" charset="0"/>
              </a:rPr>
              <a:t>All children must be collected by an authorised adult on the class </a:t>
            </a:r>
          </a:p>
          <a:p>
            <a:pPr lvl="0"/>
            <a:r>
              <a:rPr lang="en-GB" sz="1600" dirty="0">
                <a:latin typeface="SassoonPrimary" panose="020B0500000000000000" pitchFamily="34" charset="0"/>
              </a:rPr>
              <a:t>     collection sheet. (Please make sure you have handed in your contact </a:t>
            </a:r>
          </a:p>
          <a:p>
            <a:pPr lvl="0"/>
            <a:r>
              <a:rPr lang="en-GB" sz="1600" dirty="0">
                <a:latin typeface="SassoonPrimary" panose="020B0500000000000000" pitchFamily="34" charset="0"/>
              </a:rPr>
              <a:t>     sheets so our details are up to date)</a:t>
            </a:r>
          </a:p>
          <a:p>
            <a:pPr marL="285750" lvl="0" indent="-285750">
              <a:buFont typeface="Arial" panose="020B0604020202020204" pitchFamily="34" charset="0"/>
              <a:buChar char="•"/>
            </a:pPr>
            <a:endParaRPr lang="en-GB" sz="1600" dirty="0">
              <a:latin typeface="SassoonPrimary" panose="020B0500000000000000" pitchFamily="34" charset="0"/>
            </a:endParaRPr>
          </a:p>
          <a:p>
            <a:pPr marL="285750" lvl="0" indent="-285750">
              <a:buFont typeface="Arial" panose="020B0604020202020204" pitchFamily="34" charset="0"/>
              <a:buChar char="•"/>
            </a:pPr>
            <a:r>
              <a:rPr lang="en-GB" sz="1600" dirty="0">
                <a:latin typeface="SassoonPrimary" panose="020B0500000000000000" pitchFamily="34" charset="0"/>
              </a:rPr>
              <a:t> If another adult is going to collect your child please inform your class teacher.</a:t>
            </a:r>
          </a:p>
          <a:p>
            <a:pPr lvl="0"/>
            <a:r>
              <a:rPr lang="en-GB" sz="1600" dirty="0">
                <a:latin typeface="SassoonPrimary" panose="020B0500000000000000" pitchFamily="34" charset="0"/>
              </a:rPr>
              <a:t> </a:t>
            </a:r>
          </a:p>
          <a:p>
            <a:pPr marL="285750" lvl="0" indent="-285750">
              <a:buFont typeface="Arial" panose="020B0604020202020204" pitchFamily="34" charset="0"/>
              <a:buChar char="•"/>
            </a:pPr>
            <a:r>
              <a:rPr lang="en-GB" sz="1600" dirty="0">
                <a:latin typeface="SassoonPrimary" panose="020B0500000000000000" pitchFamily="34" charset="0"/>
              </a:rPr>
              <a:t>Please bring book bag and water bottle everyday.</a:t>
            </a:r>
          </a:p>
          <a:p>
            <a:pPr marL="285750" lvl="0" indent="-285750">
              <a:buFont typeface="Arial" panose="020B0604020202020204" pitchFamily="34" charset="0"/>
              <a:buChar char="•"/>
            </a:pPr>
            <a:endParaRPr lang="en-US" dirty="0">
              <a:latin typeface="CCW Cursive Writing 1" panose="03050602040000000000" pitchFamily="66" charset="0"/>
            </a:endParaRPr>
          </a:p>
        </p:txBody>
      </p:sp>
      <p:pic>
        <p:nvPicPr>
          <p:cNvPr id="6" name="Picture 5"/>
          <p:cNvPicPr>
            <a:picLocks noChangeAspect="1"/>
          </p:cNvPicPr>
          <p:nvPr/>
        </p:nvPicPr>
        <p:blipFill>
          <a:blip r:embed="rId4"/>
          <a:stretch>
            <a:fillRect/>
          </a:stretch>
        </p:blipFill>
        <p:spPr>
          <a:xfrm>
            <a:off x="10069326" y="364857"/>
            <a:ext cx="1526928" cy="1064223"/>
          </a:xfrm>
          <a:prstGeom prst="rect">
            <a:avLst/>
          </a:prstGeom>
        </p:spPr>
      </p:pic>
      <p:sp>
        <p:nvSpPr>
          <p:cNvPr id="7" name="TextBox 6"/>
          <p:cNvSpPr txBox="1"/>
          <p:nvPr/>
        </p:nvSpPr>
        <p:spPr>
          <a:xfrm>
            <a:off x="3025832" y="535132"/>
            <a:ext cx="6267797" cy="523220"/>
          </a:xfrm>
          <a:prstGeom prst="rect">
            <a:avLst/>
          </a:prstGeom>
          <a:noFill/>
        </p:spPr>
        <p:txBody>
          <a:bodyPr wrap="square" rtlCol="0">
            <a:spAutoFit/>
          </a:bodyPr>
          <a:lstStyle/>
          <a:p>
            <a:pPr algn="ctr"/>
            <a:r>
              <a:rPr lang="en-GB" sz="2800" dirty="0">
                <a:latin typeface="SassoonPrimary" panose="020B0500000000000000" pitchFamily="34" charset="0"/>
              </a:rPr>
              <a:t>Timings of the school day</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44690" y="5440045"/>
            <a:ext cx="487363" cy="487363"/>
          </a:xfrm>
          <a:prstGeom prst="rect">
            <a:avLst/>
          </a:prstGeom>
        </p:spPr>
      </p:pic>
      <p:pic>
        <p:nvPicPr>
          <p:cNvPr id="8" name="Picture 7">
            <a:extLst>
              <a:ext uri="{FF2B5EF4-FFF2-40B4-BE49-F238E27FC236}">
                <a16:creationId xmlns:a16="http://schemas.microsoft.com/office/drawing/2014/main" id="{626910B5-9E81-9F8D-B940-F08400AF44C6}"/>
              </a:ext>
            </a:extLst>
          </p:cNvPr>
          <p:cNvPicPr>
            <a:picLocks noChangeAspect="1"/>
          </p:cNvPicPr>
          <p:nvPr/>
        </p:nvPicPr>
        <p:blipFill>
          <a:blip r:embed="rId6"/>
          <a:stretch>
            <a:fillRect/>
          </a:stretch>
        </p:blipFill>
        <p:spPr>
          <a:xfrm>
            <a:off x="8123950" y="1512730"/>
            <a:ext cx="3357807" cy="4658134"/>
          </a:xfrm>
          <a:prstGeom prst="rect">
            <a:avLst/>
          </a:prstGeom>
        </p:spPr>
      </p:pic>
    </p:spTree>
    <p:extLst>
      <p:ext uri="{BB962C8B-B14F-4D97-AF65-F5344CB8AC3E}">
        <p14:creationId xmlns:p14="http://schemas.microsoft.com/office/powerpoint/2010/main" val="131890849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4305"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128F3-67AC-18E1-74A3-D38719563A81}"/>
              </a:ext>
            </a:extLst>
          </p:cNvPr>
          <p:cNvSpPr>
            <a:spLocks noGrp="1"/>
          </p:cNvSpPr>
          <p:nvPr>
            <p:ph type="title"/>
          </p:nvPr>
        </p:nvSpPr>
        <p:spPr>
          <a:xfrm>
            <a:off x="838200" y="365126"/>
            <a:ext cx="10515600" cy="1282520"/>
          </a:xfrm>
        </p:spPr>
        <p:txBody>
          <a:bodyPr/>
          <a:lstStyle/>
          <a:p>
            <a:pPr algn="ctr"/>
            <a:r>
              <a:rPr lang="en-GB" sz="2800" dirty="0">
                <a:latin typeface="SassoonPrimary" panose="020B0500000000000000" pitchFamily="34" charset="0"/>
              </a:rPr>
              <a:t>What your child’s school day looks like </a:t>
            </a:r>
            <a:br>
              <a:rPr lang="en-GB" sz="4400" dirty="0">
                <a:latin typeface="SassoonPrimary" panose="020B0500000000000000" pitchFamily="34" charset="0"/>
              </a:rPr>
            </a:br>
            <a:endParaRPr lang="en-GB" dirty="0"/>
          </a:p>
        </p:txBody>
      </p:sp>
      <p:pic>
        <p:nvPicPr>
          <p:cNvPr id="5" name="Picture 4">
            <a:extLst>
              <a:ext uri="{FF2B5EF4-FFF2-40B4-BE49-F238E27FC236}">
                <a16:creationId xmlns:a16="http://schemas.microsoft.com/office/drawing/2014/main" id="{EF5DAFC1-2D11-CE4E-AF86-2CD80CF73EFC}"/>
              </a:ext>
            </a:extLst>
          </p:cNvPr>
          <p:cNvPicPr>
            <a:picLocks noChangeAspect="1"/>
          </p:cNvPicPr>
          <p:nvPr/>
        </p:nvPicPr>
        <p:blipFill>
          <a:blip r:embed="rId2"/>
          <a:stretch>
            <a:fillRect/>
          </a:stretch>
        </p:blipFill>
        <p:spPr>
          <a:xfrm>
            <a:off x="1319767" y="1388596"/>
            <a:ext cx="1190637" cy="1224462"/>
          </a:xfrm>
          <a:prstGeom prst="rect">
            <a:avLst/>
          </a:prstGeom>
        </p:spPr>
      </p:pic>
      <p:pic>
        <p:nvPicPr>
          <p:cNvPr id="7" name="Picture 6">
            <a:extLst>
              <a:ext uri="{FF2B5EF4-FFF2-40B4-BE49-F238E27FC236}">
                <a16:creationId xmlns:a16="http://schemas.microsoft.com/office/drawing/2014/main" id="{77205021-7B52-7A31-B782-4B2E1BA018BE}"/>
              </a:ext>
            </a:extLst>
          </p:cNvPr>
          <p:cNvPicPr>
            <a:picLocks noChangeAspect="1"/>
          </p:cNvPicPr>
          <p:nvPr/>
        </p:nvPicPr>
        <p:blipFill>
          <a:blip r:embed="rId3"/>
          <a:stretch>
            <a:fillRect/>
          </a:stretch>
        </p:blipFill>
        <p:spPr>
          <a:xfrm>
            <a:off x="5037145" y="1388596"/>
            <a:ext cx="1194711" cy="1208365"/>
          </a:xfrm>
          <a:prstGeom prst="rect">
            <a:avLst/>
          </a:prstGeom>
        </p:spPr>
      </p:pic>
      <p:pic>
        <p:nvPicPr>
          <p:cNvPr id="9" name="Picture 8">
            <a:extLst>
              <a:ext uri="{FF2B5EF4-FFF2-40B4-BE49-F238E27FC236}">
                <a16:creationId xmlns:a16="http://schemas.microsoft.com/office/drawing/2014/main" id="{5ABC17A6-CF7D-03BA-A019-5A2F1A4C98E3}"/>
              </a:ext>
            </a:extLst>
          </p:cNvPr>
          <p:cNvPicPr>
            <a:picLocks noChangeAspect="1"/>
          </p:cNvPicPr>
          <p:nvPr/>
        </p:nvPicPr>
        <p:blipFill>
          <a:blip r:embed="rId4"/>
          <a:stretch>
            <a:fillRect/>
          </a:stretch>
        </p:blipFill>
        <p:spPr>
          <a:xfrm>
            <a:off x="2611051" y="1393535"/>
            <a:ext cx="1190637" cy="1233993"/>
          </a:xfrm>
          <a:prstGeom prst="rect">
            <a:avLst/>
          </a:prstGeom>
        </p:spPr>
      </p:pic>
      <p:pic>
        <p:nvPicPr>
          <p:cNvPr id="11" name="Picture 10">
            <a:extLst>
              <a:ext uri="{FF2B5EF4-FFF2-40B4-BE49-F238E27FC236}">
                <a16:creationId xmlns:a16="http://schemas.microsoft.com/office/drawing/2014/main" id="{192AE96B-9724-8174-C425-4A8DB6371B0C}"/>
              </a:ext>
            </a:extLst>
          </p:cNvPr>
          <p:cNvPicPr>
            <a:picLocks noChangeAspect="1"/>
          </p:cNvPicPr>
          <p:nvPr/>
        </p:nvPicPr>
        <p:blipFill>
          <a:blip r:embed="rId5"/>
          <a:stretch>
            <a:fillRect/>
          </a:stretch>
        </p:blipFill>
        <p:spPr>
          <a:xfrm>
            <a:off x="10099237" y="1384014"/>
            <a:ext cx="1254563" cy="1261475"/>
          </a:xfrm>
          <a:prstGeom prst="rect">
            <a:avLst/>
          </a:prstGeom>
        </p:spPr>
      </p:pic>
      <p:pic>
        <p:nvPicPr>
          <p:cNvPr id="13" name="Picture 12">
            <a:extLst>
              <a:ext uri="{FF2B5EF4-FFF2-40B4-BE49-F238E27FC236}">
                <a16:creationId xmlns:a16="http://schemas.microsoft.com/office/drawing/2014/main" id="{526C3A92-486B-C1E3-00FF-7B5DDB99883D}"/>
              </a:ext>
            </a:extLst>
          </p:cNvPr>
          <p:cNvPicPr>
            <a:picLocks noChangeAspect="1"/>
          </p:cNvPicPr>
          <p:nvPr/>
        </p:nvPicPr>
        <p:blipFill>
          <a:blip r:embed="rId6"/>
          <a:stretch>
            <a:fillRect/>
          </a:stretch>
        </p:blipFill>
        <p:spPr>
          <a:xfrm>
            <a:off x="57664" y="1393535"/>
            <a:ext cx="1203426" cy="1203426"/>
          </a:xfrm>
          <a:prstGeom prst="rect">
            <a:avLst/>
          </a:prstGeom>
        </p:spPr>
      </p:pic>
      <p:pic>
        <p:nvPicPr>
          <p:cNvPr id="15" name="Picture 14">
            <a:extLst>
              <a:ext uri="{FF2B5EF4-FFF2-40B4-BE49-F238E27FC236}">
                <a16:creationId xmlns:a16="http://schemas.microsoft.com/office/drawing/2014/main" id="{1220F5E7-4BD5-10D5-0EB3-41CB7E68990D}"/>
              </a:ext>
            </a:extLst>
          </p:cNvPr>
          <p:cNvPicPr>
            <a:picLocks noChangeAspect="1"/>
          </p:cNvPicPr>
          <p:nvPr/>
        </p:nvPicPr>
        <p:blipFill>
          <a:blip r:embed="rId7"/>
          <a:stretch>
            <a:fillRect/>
          </a:stretch>
        </p:blipFill>
        <p:spPr>
          <a:xfrm>
            <a:off x="6218546" y="1362968"/>
            <a:ext cx="1274674" cy="1233993"/>
          </a:xfrm>
          <a:prstGeom prst="rect">
            <a:avLst/>
          </a:prstGeom>
        </p:spPr>
      </p:pic>
      <p:pic>
        <p:nvPicPr>
          <p:cNvPr id="17" name="Picture 16">
            <a:extLst>
              <a:ext uri="{FF2B5EF4-FFF2-40B4-BE49-F238E27FC236}">
                <a16:creationId xmlns:a16="http://schemas.microsoft.com/office/drawing/2014/main" id="{4E159473-E5B2-3A1D-76BE-5D26F1E79B19}"/>
              </a:ext>
            </a:extLst>
          </p:cNvPr>
          <p:cNvPicPr>
            <a:picLocks noChangeAspect="1"/>
          </p:cNvPicPr>
          <p:nvPr/>
        </p:nvPicPr>
        <p:blipFill>
          <a:blip r:embed="rId8"/>
          <a:stretch>
            <a:fillRect/>
          </a:stretch>
        </p:blipFill>
        <p:spPr>
          <a:xfrm>
            <a:off x="8837683" y="1351518"/>
            <a:ext cx="1254563" cy="1282520"/>
          </a:xfrm>
          <a:prstGeom prst="rect">
            <a:avLst/>
          </a:prstGeom>
        </p:spPr>
      </p:pic>
      <p:pic>
        <p:nvPicPr>
          <p:cNvPr id="19" name="Picture 18">
            <a:extLst>
              <a:ext uri="{FF2B5EF4-FFF2-40B4-BE49-F238E27FC236}">
                <a16:creationId xmlns:a16="http://schemas.microsoft.com/office/drawing/2014/main" id="{67C46AAD-EE2D-F6A4-36FD-BC95E4A63258}"/>
              </a:ext>
            </a:extLst>
          </p:cNvPr>
          <p:cNvPicPr>
            <a:picLocks noChangeAspect="1"/>
          </p:cNvPicPr>
          <p:nvPr/>
        </p:nvPicPr>
        <p:blipFill>
          <a:blip r:embed="rId9"/>
          <a:stretch>
            <a:fillRect/>
          </a:stretch>
        </p:blipFill>
        <p:spPr>
          <a:xfrm>
            <a:off x="3803152" y="1362968"/>
            <a:ext cx="1233993" cy="1233993"/>
          </a:xfrm>
          <a:prstGeom prst="rect">
            <a:avLst/>
          </a:prstGeom>
        </p:spPr>
      </p:pic>
      <p:pic>
        <p:nvPicPr>
          <p:cNvPr id="21" name="Picture 20">
            <a:extLst>
              <a:ext uri="{FF2B5EF4-FFF2-40B4-BE49-F238E27FC236}">
                <a16:creationId xmlns:a16="http://schemas.microsoft.com/office/drawing/2014/main" id="{A8DFA039-1F23-81D4-17D4-9DC720C046CB}"/>
              </a:ext>
            </a:extLst>
          </p:cNvPr>
          <p:cNvPicPr>
            <a:picLocks noChangeAspect="1"/>
          </p:cNvPicPr>
          <p:nvPr/>
        </p:nvPicPr>
        <p:blipFill>
          <a:blip r:embed="rId10"/>
          <a:stretch>
            <a:fillRect/>
          </a:stretch>
        </p:blipFill>
        <p:spPr>
          <a:xfrm>
            <a:off x="7522562" y="1362968"/>
            <a:ext cx="1278978" cy="1282521"/>
          </a:xfrm>
          <a:prstGeom prst="rect">
            <a:avLst/>
          </a:prstGeom>
        </p:spPr>
      </p:pic>
      <p:sp>
        <p:nvSpPr>
          <p:cNvPr id="23" name="TextBox 22">
            <a:extLst>
              <a:ext uri="{FF2B5EF4-FFF2-40B4-BE49-F238E27FC236}">
                <a16:creationId xmlns:a16="http://schemas.microsoft.com/office/drawing/2014/main" id="{618577D4-497A-B255-D626-F94753796A14}"/>
              </a:ext>
            </a:extLst>
          </p:cNvPr>
          <p:cNvSpPr txBox="1"/>
          <p:nvPr/>
        </p:nvSpPr>
        <p:spPr>
          <a:xfrm>
            <a:off x="554247" y="2948472"/>
            <a:ext cx="10306409" cy="3693319"/>
          </a:xfrm>
          <a:prstGeom prst="rect">
            <a:avLst/>
          </a:prstGeom>
          <a:noFill/>
        </p:spPr>
        <p:txBody>
          <a:bodyPr wrap="square">
            <a:spAutoFit/>
          </a:bodyPr>
          <a:lstStyle/>
          <a:p>
            <a:pPr marL="285750" lvl="0" indent="-285750">
              <a:buFont typeface="Arial" panose="020B0604020202020204" pitchFamily="34" charset="0"/>
              <a:buChar char="•"/>
            </a:pPr>
            <a:r>
              <a:rPr lang="en-GB" sz="1800" dirty="0">
                <a:latin typeface="SassoonPrimary" panose="020B0500000000000000" pitchFamily="34" charset="0"/>
              </a:rPr>
              <a:t>Assembly on a Monday morning and a Friday morning</a:t>
            </a:r>
          </a:p>
          <a:p>
            <a:pPr lvl="0"/>
            <a:endParaRPr lang="en-GB" sz="1800" dirty="0">
              <a:latin typeface="SassoonPrimary" panose="020B0500000000000000" pitchFamily="34" charset="0"/>
            </a:endParaRPr>
          </a:p>
          <a:p>
            <a:pPr marL="285750" lvl="0" indent="-285750">
              <a:buFont typeface="Arial" panose="020B0604020202020204" pitchFamily="34" charset="0"/>
              <a:buChar char="•"/>
            </a:pPr>
            <a:r>
              <a:rPr lang="en-GB" dirty="0">
                <a:latin typeface="SassoonPrimary" panose="020B0500000000000000" pitchFamily="34" charset="0"/>
              </a:rPr>
              <a:t>Singing assembly on a Thursday afternoon</a:t>
            </a:r>
          </a:p>
          <a:p>
            <a:pPr lvl="0"/>
            <a:endParaRPr lang="en-GB" sz="1800" dirty="0">
              <a:latin typeface="SassoonPrimary" panose="020B0500000000000000" pitchFamily="34" charset="0"/>
            </a:endParaRPr>
          </a:p>
          <a:p>
            <a:pPr marL="285750" lvl="0" indent="-285750">
              <a:buFont typeface="Arial" panose="020B0604020202020204" pitchFamily="34" charset="0"/>
              <a:buChar char="•"/>
            </a:pPr>
            <a:r>
              <a:rPr lang="en-GB" sz="1800" dirty="0">
                <a:latin typeface="SassoonPrimary" panose="020B0500000000000000" pitchFamily="34" charset="0"/>
              </a:rPr>
              <a:t>PE twice a week delivered by the class teacher</a:t>
            </a:r>
          </a:p>
          <a:p>
            <a:pPr lvl="0"/>
            <a:endParaRPr lang="en-GB" sz="1800" dirty="0">
              <a:latin typeface="SassoonPrimary" panose="020B0500000000000000" pitchFamily="34" charset="0"/>
            </a:endParaRPr>
          </a:p>
          <a:p>
            <a:pPr marL="285750" lvl="0" indent="-285750">
              <a:buFont typeface="Arial" panose="020B0604020202020204" pitchFamily="34" charset="0"/>
              <a:buChar char="•"/>
            </a:pPr>
            <a:r>
              <a:rPr lang="en-GB" dirty="0">
                <a:latin typeface="SassoonPrimary" panose="020B0500000000000000" pitchFamily="34" charset="0"/>
              </a:rPr>
              <a:t>Music once a week- delivered by Mrs Brunton, our Music specialist 3 times a year</a:t>
            </a:r>
          </a:p>
          <a:p>
            <a:pPr lvl="0"/>
            <a:endParaRPr lang="en-GB" sz="1800" dirty="0">
              <a:latin typeface="SassoonPrimary" panose="020B0500000000000000" pitchFamily="34" charset="0"/>
            </a:endParaRPr>
          </a:p>
          <a:p>
            <a:pPr marL="285750" lvl="0" indent="-285750">
              <a:buFont typeface="Arial" panose="020B0604020202020204" pitchFamily="34" charset="0"/>
              <a:buChar char="•"/>
            </a:pPr>
            <a:r>
              <a:rPr lang="en-GB" dirty="0">
                <a:latin typeface="SassoonPrimary" panose="020B0500000000000000" pitchFamily="34" charset="0"/>
              </a:rPr>
              <a:t>Computing session delivered by Mrs </a:t>
            </a:r>
            <a:r>
              <a:rPr lang="en-GB" dirty="0" err="1">
                <a:latin typeface="SassoonPrimary" panose="020B0500000000000000" pitchFamily="34" charset="0"/>
              </a:rPr>
              <a:t>Hardacre</a:t>
            </a:r>
            <a:r>
              <a:rPr lang="en-GB" dirty="0">
                <a:latin typeface="SassoonPrimary" panose="020B0500000000000000" pitchFamily="34" charset="0"/>
              </a:rPr>
              <a:t>, every other week</a:t>
            </a:r>
          </a:p>
          <a:p>
            <a:pPr marL="285750" lvl="0" indent="-285750">
              <a:buFont typeface="Arial" panose="020B0604020202020204" pitchFamily="34" charset="0"/>
              <a:buChar char="•"/>
            </a:pPr>
            <a:endParaRPr lang="en-GB" sz="1800" dirty="0">
              <a:latin typeface="SassoonPrimary" panose="020B0500000000000000" pitchFamily="34" charset="0"/>
            </a:endParaRPr>
          </a:p>
          <a:p>
            <a:pPr marL="285750" lvl="0" indent="-285750">
              <a:buFont typeface="Arial" panose="020B0604020202020204" pitchFamily="34" charset="0"/>
              <a:buChar char="•"/>
            </a:pPr>
            <a:r>
              <a:rPr lang="en-GB" dirty="0">
                <a:latin typeface="SassoonPrimary" panose="020B0500000000000000" pitchFamily="34" charset="0"/>
              </a:rPr>
              <a:t>Forest school session, every other week </a:t>
            </a:r>
          </a:p>
          <a:p>
            <a:pPr lvl="0"/>
            <a:endParaRPr lang="en-GB" sz="1800" dirty="0">
              <a:latin typeface="SassoonPrimary" panose="020B0500000000000000" pitchFamily="34" charset="0"/>
            </a:endParaRPr>
          </a:p>
          <a:p>
            <a:pPr marL="285750" lvl="0" indent="-285750">
              <a:buFont typeface="Arial" panose="020B0604020202020204" pitchFamily="34" charset="0"/>
              <a:buChar char="•"/>
            </a:pPr>
            <a:r>
              <a:rPr lang="en-GB" dirty="0">
                <a:latin typeface="SassoonPrimary" panose="020B0500000000000000" pitchFamily="34" charset="0"/>
              </a:rPr>
              <a:t>Golden time on a Friday afternoon!</a:t>
            </a:r>
            <a:endParaRPr lang="en-GB" sz="1800" dirty="0">
              <a:latin typeface="SassoonPrimary" panose="020B0500000000000000" pitchFamily="34" charset="0"/>
            </a:endParaRPr>
          </a:p>
        </p:txBody>
      </p:sp>
    </p:spTree>
    <p:extLst>
      <p:ext uri="{BB962C8B-B14F-4D97-AF65-F5344CB8AC3E}">
        <p14:creationId xmlns:p14="http://schemas.microsoft.com/office/powerpoint/2010/main" val="2305663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EEDF61B-1722-CD5C-FB83-0A84C1F378F0}"/>
              </a:ext>
            </a:extLst>
          </p:cNvPr>
          <p:cNvPicPr>
            <a:picLocks noChangeAspect="1"/>
          </p:cNvPicPr>
          <p:nvPr/>
        </p:nvPicPr>
        <p:blipFill>
          <a:blip r:embed="rId2"/>
          <a:stretch>
            <a:fillRect/>
          </a:stretch>
        </p:blipFill>
        <p:spPr>
          <a:xfrm>
            <a:off x="2031967" y="646981"/>
            <a:ext cx="8128066" cy="5403788"/>
          </a:xfrm>
          <a:prstGeom prst="rect">
            <a:avLst/>
          </a:prstGeom>
        </p:spPr>
      </p:pic>
    </p:spTree>
    <p:extLst>
      <p:ext uri="{BB962C8B-B14F-4D97-AF65-F5344CB8AC3E}">
        <p14:creationId xmlns:p14="http://schemas.microsoft.com/office/powerpoint/2010/main" val="3439372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3337214" y="535132"/>
            <a:ext cx="4933288" cy="3438352"/>
          </a:xfrm>
          <a:prstGeom prst="rect">
            <a:avLst/>
          </a:prstGeom>
        </p:spPr>
      </p:pic>
      <p:sp>
        <p:nvSpPr>
          <p:cNvPr id="5" name="Rectangle 4"/>
          <p:cNvSpPr/>
          <p:nvPr/>
        </p:nvSpPr>
        <p:spPr>
          <a:xfrm>
            <a:off x="357447" y="191192"/>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marL="285750" lvl="0" indent="-285750">
              <a:buFont typeface="Arial" panose="020B0604020202020204" pitchFamily="34" charset="0"/>
              <a:buChar char="•"/>
            </a:pPr>
            <a:endParaRPr lang="en-GB" dirty="0">
              <a:latin typeface="CCW Cursive Writing 1" panose="03050602040000000000" pitchFamily="66" charset="0"/>
            </a:endParaRPr>
          </a:p>
        </p:txBody>
      </p:sp>
      <p:pic>
        <p:nvPicPr>
          <p:cNvPr id="6" name="Picture 5"/>
          <p:cNvPicPr>
            <a:picLocks noChangeAspect="1"/>
          </p:cNvPicPr>
          <p:nvPr/>
        </p:nvPicPr>
        <p:blipFill>
          <a:blip r:embed="rId4"/>
          <a:stretch>
            <a:fillRect/>
          </a:stretch>
        </p:blipFill>
        <p:spPr>
          <a:xfrm>
            <a:off x="10069326" y="364857"/>
            <a:ext cx="1526928" cy="1064223"/>
          </a:xfrm>
          <a:prstGeom prst="rect">
            <a:avLst/>
          </a:prstGeom>
        </p:spPr>
      </p:pic>
      <p:sp>
        <p:nvSpPr>
          <p:cNvPr id="7" name="TextBox 6"/>
          <p:cNvSpPr txBox="1"/>
          <p:nvPr/>
        </p:nvSpPr>
        <p:spPr>
          <a:xfrm>
            <a:off x="2826326" y="422818"/>
            <a:ext cx="6267797" cy="584775"/>
          </a:xfrm>
          <a:prstGeom prst="rect">
            <a:avLst/>
          </a:prstGeom>
          <a:noFill/>
        </p:spPr>
        <p:txBody>
          <a:bodyPr wrap="square" rtlCol="0">
            <a:spAutoFit/>
          </a:bodyPr>
          <a:lstStyle/>
          <a:p>
            <a:pPr algn="ctr"/>
            <a:r>
              <a:rPr lang="en-GB" sz="3200" dirty="0">
                <a:latin typeface="SassoonPrimary" panose="020B0500000000000000" pitchFamily="34" charset="0"/>
              </a:rPr>
              <a:t>Vocabulary Mats </a:t>
            </a:r>
          </a:p>
        </p:txBody>
      </p:sp>
      <p:sp>
        <p:nvSpPr>
          <p:cNvPr id="8" name="TextBox 7"/>
          <p:cNvSpPr txBox="1"/>
          <p:nvPr/>
        </p:nvSpPr>
        <p:spPr>
          <a:xfrm>
            <a:off x="639748" y="1163674"/>
            <a:ext cx="10042107" cy="1200329"/>
          </a:xfrm>
          <a:prstGeom prst="rect">
            <a:avLst/>
          </a:prstGeom>
          <a:noFill/>
        </p:spPr>
        <p:txBody>
          <a:bodyPr wrap="square" rtlCol="0">
            <a:spAutoFit/>
          </a:bodyPr>
          <a:lstStyle/>
          <a:p>
            <a:pPr algn="ctr"/>
            <a:r>
              <a:rPr lang="en-GB" dirty="0">
                <a:latin typeface="SassoonPrimary" panose="020B0500000000000000" pitchFamily="34" charset="0"/>
              </a:rPr>
              <a:t>Each half term your child will bring home a </a:t>
            </a:r>
            <a:r>
              <a:rPr lang="en-GB" b="1" u="sng" dirty="0">
                <a:solidFill>
                  <a:schemeClr val="accent6"/>
                </a:solidFill>
                <a:latin typeface="SassoonPrimary" panose="020B0500000000000000" pitchFamily="34" charset="0"/>
              </a:rPr>
              <a:t>vocabulary mat </a:t>
            </a:r>
            <a:r>
              <a:rPr lang="en-GB" dirty="0">
                <a:latin typeface="SassoonPrimary" panose="020B0500000000000000" pitchFamily="34" charset="0"/>
              </a:rPr>
              <a:t>and </a:t>
            </a:r>
            <a:r>
              <a:rPr lang="en-GB" b="1" u="sng" dirty="0">
                <a:solidFill>
                  <a:schemeClr val="accent6"/>
                </a:solidFill>
                <a:latin typeface="SassoonPrimary" panose="020B0500000000000000" pitchFamily="34" charset="0"/>
              </a:rPr>
              <a:t>key learning hands</a:t>
            </a:r>
            <a:r>
              <a:rPr lang="en-GB" dirty="0">
                <a:latin typeface="SassoonPrimary" panose="020B0500000000000000" pitchFamily="34" charset="0"/>
              </a:rPr>
              <a:t> to show you what we will be learning over the half term. </a:t>
            </a:r>
          </a:p>
          <a:p>
            <a:pPr algn="ctr"/>
            <a:r>
              <a:rPr lang="en-GB" dirty="0">
                <a:latin typeface="SassoonPrimary" panose="020B0500000000000000" pitchFamily="34" charset="0"/>
              </a:rPr>
              <a:t>Please have a look at these with your children and talk about some of the language and things we will be looking at in preparation.  </a:t>
            </a:r>
          </a:p>
        </p:txBody>
      </p:sp>
      <p:pic>
        <p:nvPicPr>
          <p:cNvPr id="2" name="Picture 1"/>
          <p:cNvPicPr>
            <a:picLocks noChangeAspect="1"/>
          </p:cNvPicPr>
          <p:nvPr/>
        </p:nvPicPr>
        <p:blipFill>
          <a:blip r:embed="rId5"/>
          <a:stretch>
            <a:fillRect/>
          </a:stretch>
        </p:blipFill>
        <p:spPr>
          <a:xfrm>
            <a:off x="2024062" y="2732851"/>
            <a:ext cx="4945726" cy="3471340"/>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244295" y="5567469"/>
            <a:ext cx="487363" cy="487363"/>
          </a:xfrm>
          <a:prstGeom prst="rect">
            <a:avLst/>
          </a:prstGeom>
        </p:spPr>
      </p:pic>
      <p:pic>
        <p:nvPicPr>
          <p:cNvPr id="9" name="Picture 8"/>
          <p:cNvPicPr>
            <a:picLocks noChangeAspect="1"/>
          </p:cNvPicPr>
          <p:nvPr/>
        </p:nvPicPr>
        <p:blipFill>
          <a:blip r:embed="rId7"/>
          <a:stretch>
            <a:fillRect/>
          </a:stretch>
        </p:blipFill>
        <p:spPr>
          <a:xfrm>
            <a:off x="7311512" y="2768641"/>
            <a:ext cx="3098050" cy="3286191"/>
          </a:xfrm>
          <a:prstGeom prst="rect">
            <a:avLst/>
          </a:prstGeom>
        </p:spPr>
      </p:pic>
    </p:spTree>
    <p:extLst>
      <p:ext uri="{BB962C8B-B14F-4D97-AF65-F5344CB8AC3E}">
        <p14:creationId xmlns:p14="http://schemas.microsoft.com/office/powerpoint/2010/main" val="7842377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67"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3337214" y="535132"/>
            <a:ext cx="4933288" cy="3438352"/>
          </a:xfrm>
          <a:prstGeom prst="rect">
            <a:avLst/>
          </a:prstGeom>
        </p:spPr>
      </p:pic>
      <p:sp>
        <p:nvSpPr>
          <p:cNvPr id="5" name="Rectangle 4"/>
          <p:cNvSpPr/>
          <p:nvPr/>
        </p:nvSpPr>
        <p:spPr>
          <a:xfrm>
            <a:off x="515389" y="232756"/>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lvl="0" algn="ctr"/>
            <a:endParaRPr lang="en-GB" dirty="0">
              <a:latin typeface="CCW Cursive Writing 1" panose="03050602040000000000" pitchFamily="66" charset="0"/>
            </a:endParaRPr>
          </a:p>
          <a:p>
            <a:pPr lvl="0" algn="ctr"/>
            <a:endParaRPr lang="en-GB" dirty="0">
              <a:latin typeface="CCW Cursive Writing 1" panose="03050602040000000000" pitchFamily="66" charset="0"/>
            </a:endParaRPr>
          </a:p>
          <a:p>
            <a:pPr lvl="0" algn="ctr"/>
            <a:r>
              <a:rPr lang="en-GB" dirty="0">
                <a:latin typeface="SassoonPrimary" panose="020B0500000000000000" pitchFamily="34" charset="0"/>
              </a:rPr>
              <a:t>Your child will receive Maths and English home learning every week. </a:t>
            </a: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r>
              <a:rPr lang="en-GB" dirty="0">
                <a:latin typeface="SassoonPrimary" panose="020B0500000000000000" pitchFamily="34" charset="0"/>
              </a:rPr>
              <a:t>Home learning will be sent home on a </a:t>
            </a:r>
            <a:r>
              <a:rPr lang="en-GB" b="1" dirty="0">
                <a:solidFill>
                  <a:srgbClr val="FF0000"/>
                </a:solidFill>
                <a:latin typeface="SassoonPrimary" panose="020B0500000000000000" pitchFamily="34" charset="0"/>
              </a:rPr>
              <a:t>Wednesday</a:t>
            </a:r>
            <a:r>
              <a:rPr lang="en-GB" dirty="0">
                <a:latin typeface="SassoonPrimary" panose="020B0500000000000000" pitchFamily="34" charset="0"/>
              </a:rPr>
              <a:t> and should be completed and returned the following </a:t>
            </a:r>
            <a:r>
              <a:rPr lang="en-GB" b="1" dirty="0">
                <a:solidFill>
                  <a:srgbClr val="FF0000"/>
                </a:solidFill>
                <a:latin typeface="SassoonPrimary" panose="020B0500000000000000" pitchFamily="34" charset="0"/>
              </a:rPr>
              <a:t>Monday</a:t>
            </a:r>
            <a:r>
              <a:rPr lang="en-GB" dirty="0">
                <a:solidFill>
                  <a:srgbClr val="FF0000"/>
                </a:solidFill>
                <a:latin typeface="SassoonPrimary" panose="020B0500000000000000" pitchFamily="34" charset="0"/>
              </a:rPr>
              <a:t>. </a:t>
            </a:r>
          </a:p>
          <a:p>
            <a:pPr lvl="0" algn="ctr"/>
            <a:endParaRPr lang="en-GB" dirty="0">
              <a:solidFill>
                <a:schemeClr val="accent6"/>
              </a:solidFill>
              <a:latin typeface="SassoonPrimary" panose="020B0500000000000000" pitchFamily="34" charset="0"/>
            </a:endParaRPr>
          </a:p>
          <a:p>
            <a:pPr lvl="0" algn="ctr"/>
            <a:endParaRPr lang="en-GB" dirty="0">
              <a:solidFill>
                <a:schemeClr val="accent6"/>
              </a:solidFill>
              <a:latin typeface="SassoonPrimary" panose="020B0500000000000000" pitchFamily="34" charset="0"/>
            </a:endParaRPr>
          </a:p>
          <a:p>
            <a:pPr lvl="0" algn="ctr"/>
            <a:r>
              <a:rPr lang="en-GB" dirty="0">
                <a:solidFill>
                  <a:schemeClr val="accent6"/>
                </a:solidFill>
                <a:latin typeface="SassoonPrimary" panose="020B0500000000000000" pitchFamily="34" charset="0"/>
              </a:rPr>
              <a:t>If you have any questions about home learning please don’t hesitate to ask! </a:t>
            </a:r>
          </a:p>
        </p:txBody>
      </p:sp>
      <p:pic>
        <p:nvPicPr>
          <p:cNvPr id="6" name="Picture 5"/>
          <p:cNvPicPr>
            <a:picLocks noChangeAspect="1"/>
          </p:cNvPicPr>
          <p:nvPr/>
        </p:nvPicPr>
        <p:blipFill>
          <a:blip r:embed="rId4"/>
          <a:stretch>
            <a:fillRect/>
          </a:stretch>
        </p:blipFill>
        <p:spPr>
          <a:xfrm>
            <a:off x="10069326" y="364857"/>
            <a:ext cx="1526928" cy="1064223"/>
          </a:xfrm>
          <a:prstGeom prst="rect">
            <a:avLst/>
          </a:prstGeom>
        </p:spPr>
      </p:pic>
      <p:sp>
        <p:nvSpPr>
          <p:cNvPr id="7" name="TextBox 6"/>
          <p:cNvSpPr txBox="1"/>
          <p:nvPr/>
        </p:nvSpPr>
        <p:spPr>
          <a:xfrm>
            <a:off x="3025832" y="535132"/>
            <a:ext cx="6267797" cy="584775"/>
          </a:xfrm>
          <a:prstGeom prst="rect">
            <a:avLst/>
          </a:prstGeom>
          <a:noFill/>
        </p:spPr>
        <p:txBody>
          <a:bodyPr wrap="square" rtlCol="0">
            <a:spAutoFit/>
          </a:bodyPr>
          <a:lstStyle/>
          <a:p>
            <a:pPr algn="ctr"/>
            <a:r>
              <a:rPr lang="en-GB" sz="3200" dirty="0">
                <a:latin typeface="SassoonPrimary" panose="020B0500000000000000" pitchFamily="34" charset="0"/>
              </a:rPr>
              <a:t>Home Learning </a:t>
            </a:r>
          </a:p>
        </p:txBody>
      </p:sp>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70816" y="5422627"/>
            <a:ext cx="487363" cy="487363"/>
          </a:xfrm>
          <a:prstGeom prst="rect">
            <a:avLst/>
          </a:prstGeom>
        </p:spPr>
      </p:pic>
      <p:pic>
        <p:nvPicPr>
          <p:cNvPr id="8" name="Picture 7"/>
          <p:cNvPicPr>
            <a:picLocks noChangeAspect="1"/>
          </p:cNvPicPr>
          <p:nvPr/>
        </p:nvPicPr>
        <p:blipFill rotWithShape="1">
          <a:blip r:embed="rId6" cstate="print">
            <a:extLst>
              <a:ext uri="{28A0092B-C50C-407E-A947-70E740481C1C}">
                <a14:useLocalDpi xmlns:a14="http://schemas.microsoft.com/office/drawing/2010/main" val="0"/>
              </a:ext>
            </a:extLst>
          </a:blip>
          <a:srcRect l="8249" t="12713" r="12299" b="11098"/>
          <a:stretch/>
        </p:blipFill>
        <p:spPr>
          <a:xfrm rot="5400000">
            <a:off x="8037717" y="791108"/>
            <a:ext cx="1823270" cy="1311318"/>
          </a:xfrm>
          <a:prstGeom prst="rect">
            <a:avLst/>
          </a:prstGeom>
        </p:spPr>
      </p:pic>
      <p:pic>
        <p:nvPicPr>
          <p:cNvPr id="10" name="Picture 9"/>
          <p:cNvPicPr>
            <a:picLocks noChangeAspect="1"/>
          </p:cNvPicPr>
          <p:nvPr/>
        </p:nvPicPr>
        <p:blipFill rotWithShape="1">
          <a:blip r:embed="rId7" cstate="print">
            <a:extLst>
              <a:ext uri="{28A0092B-C50C-407E-A947-70E740481C1C}">
                <a14:useLocalDpi xmlns:a14="http://schemas.microsoft.com/office/drawing/2010/main" val="0"/>
              </a:ext>
            </a:extLst>
          </a:blip>
          <a:srcRect l="12194" t="17939" r="8033" b="7607"/>
          <a:stretch/>
        </p:blipFill>
        <p:spPr>
          <a:xfrm rot="5400000">
            <a:off x="2525122" y="744777"/>
            <a:ext cx="1813169" cy="1269218"/>
          </a:xfrm>
          <a:prstGeom prst="rect">
            <a:avLst/>
          </a:prstGeom>
        </p:spPr>
      </p:pic>
    </p:spTree>
    <p:extLst>
      <p:ext uri="{BB962C8B-B14F-4D97-AF65-F5344CB8AC3E}">
        <p14:creationId xmlns:p14="http://schemas.microsoft.com/office/powerpoint/2010/main" val="33468464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9336" fill="hold"/>
                                        <p:tgtEl>
                                          <p:spTgt spid="9"/>
                                        </p:tgtEl>
                                      </p:cBhvr>
                                    </p:cmd>
                                  </p:childTnLst>
                                </p:cTn>
                              </p:par>
                            </p:childTnLst>
                          </p:cTn>
                        </p:par>
                      </p:childTnLst>
                    </p:cTn>
                  </p:par>
                </p:childTnLst>
              </p:cTn>
              <p:nextCondLst>
                <p:cond evt="onClick" delay="0">
                  <p:tgtEl>
                    <p:spTgt spid="9"/>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3337214" y="535132"/>
            <a:ext cx="4933288" cy="3438352"/>
          </a:xfrm>
          <a:prstGeom prst="rect">
            <a:avLst/>
          </a:prstGeom>
        </p:spPr>
      </p:pic>
      <p:sp>
        <p:nvSpPr>
          <p:cNvPr id="5" name="Rectangle 4"/>
          <p:cNvSpPr/>
          <p:nvPr/>
        </p:nvSpPr>
        <p:spPr>
          <a:xfrm>
            <a:off x="365760" y="224443"/>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solidFill>
                <a:schemeClr val="accent6">
                  <a:lumMod val="75000"/>
                </a:schemeClr>
              </a:solidFill>
              <a:latin typeface="XCCW Joined 1a" panose="03050602040000000000" pitchFamily="66" charset="0"/>
            </a:endParaRPr>
          </a:p>
          <a:p>
            <a:pPr algn="ctr"/>
            <a:r>
              <a:rPr lang="en-GB" b="1" dirty="0">
                <a:solidFill>
                  <a:schemeClr val="accent6">
                    <a:lumMod val="75000"/>
                  </a:schemeClr>
                </a:solidFill>
                <a:latin typeface="SassoonPrimary" panose="020B0500000000000000" pitchFamily="34" charset="0"/>
              </a:rPr>
              <a:t>Phonics is a way of teaching children the skills of </a:t>
            </a:r>
            <a:r>
              <a:rPr lang="en-GB" b="1" u="sng" dirty="0">
                <a:solidFill>
                  <a:schemeClr val="accent6">
                    <a:lumMod val="75000"/>
                  </a:schemeClr>
                </a:solidFill>
                <a:latin typeface="SassoonPrimary" panose="020B0500000000000000" pitchFamily="34" charset="0"/>
              </a:rPr>
              <a:t>reading</a:t>
            </a:r>
            <a:r>
              <a:rPr lang="en-GB" b="1" dirty="0">
                <a:solidFill>
                  <a:schemeClr val="accent6">
                    <a:lumMod val="75000"/>
                  </a:schemeClr>
                </a:solidFill>
                <a:latin typeface="SassoonPrimary" panose="020B0500000000000000" pitchFamily="34" charset="0"/>
              </a:rPr>
              <a:t> and </a:t>
            </a:r>
            <a:r>
              <a:rPr lang="en-GB" b="1" u="sng" dirty="0">
                <a:solidFill>
                  <a:schemeClr val="accent6">
                    <a:lumMod val="75000"/>
                  </a:schemeClr>
                </a:solidFill>
                <a:latin typeface="SassoonPrimary" panose="020B0500000000000000" pitchFamily="34" charset="0"/>
              </a:rPr>
              <a:t>writing. </a:t>
            </a:r>
          </a:p>
          <a:p>
            <a:pPr algn="ctr"/>
            <a:endParaRPr lang="en-GB" b="1" u="sng" dirty="0">
              <a:latin typeface="SassoonPrimary" panose="020B0500000000000000" pitchFamily="34" charset="0"/>
            </a:endParaRPr>
          </a:p>
          <a:p>
            <a:pPr algn="ctr"/>
            <a:r>
              <a:rPr lang="en-GB" b="1" u="sng" dirty="0">
                <a:latin typeface="SassoonPrimary" panose="020B0500000000000000" pitchFamily="34" charset="0"/>
              </a:rPr>
              <a:t>How we teach phonics in school </a:t>
            </a:r>
          </a:p>
          <a:p>
            <a:pPr algn="ctr"/>
            <a:endParaRPr lang="en-GB" b="1" u="sng" dirty="0">
              <a:latin typeface="SassoonPrimary" panose="020B0500000000000000" pitchFamily="34" charset="0"/>
            </a:endParaRPr>
          </a:p>
          <a:p>
            <a:pPr marL="285750" indent="-285750">
              <a:buFont typeface="Arial" panose="020B0604020202020204" pitchFamily="34" charset="0"/>
              <a:buChar char="•"/>
            </a:pPr>
            <a:r>
              <a:rPr lang="en-GB" dirty="0">
                <a:latin typeface="SassoonPrimary" panose="020B0500000000000000" pitchFamily="34" charset="0"/>
              </a:rPr>
              <a:t>Phonics is taught </a:t>
            </a:r>
            <a:r>
              <a:rPr lang="en-GB" b="1" u="sng" dirty="0">
                <a:latin typeface="SassoonPrimary" panose="020B0500000000000000" pitchFamily="34" charset="0"/>
              </a:rPr>
              <a:t>every day </a:t>
            </a:r>
            <a:r>
              <a:rPr lang="en-GB" dirty="0">
                <a:latin typeface="SassoonPrimary" panose="020B0500000000000000" pitchFamily="34" charset="0"/>
              </a:rPr>
              <a:t>in a discreet 20 minute session. </a:t>
            </a:r>
          </a:p>
          <a:p>
            <a:pPr marL="285750" indent="-285750">
              <a:buFont typeface="Arial" panose="020B0604020202020204" pitchFamily="34" charset="0"/>
              <a:buChar char="•"/>
            </a:pPr>
            <a:endParaRPr lang="en-GB" dirty="0">
              <a:latin typeface="SassoonPrimary" panose="020B0500000000000000" pitchFamily="34" charset="0"/>
            </a:endParaRPr>
          </a:p>
          <a:p>
            <a:pPr marL="285750" indent="-285750">
              <a:buFont typeface="Arial" panose="020B0604020202020204" pitchFamily="34" charset="0"/>
              <a:buChar char="•"/>
            </a:pPr>
            <a:r>
              <a:rPr lang="en-GB" dirty="0">
                <a:latin typeface="SassoonPrimary" panose="020B0500000000000000" pitchFamily="34" charset="0"/>
              </a:rPr>
              <a:t>Phonics interventions also take place daily. This is an additional phonics session aiming to boost any children that have gaps in their phonics knowledge.   </a:t>
            </a:r>
          </a:p>
          <a:p>
            <a:pPr marL="285750" indent="-285750">
              <a:buFont typeface="Arial" panose="020B0604020202020204" pitchFamily="34" charset="0"/>
              <a:buChar char="•"/>
            </a:pPr>
            <a:endParaRPr lang="en-GB" dirty="0">
              <a:latin typeface="SassoonPrimary" panose="020B0500000000000000" pitchFamily="34" charset="0"/>
            </a:endParaRPr>
          </a:p>
          <a:p>
            <a:pPr marL="285750" indent="-285750">
              <a:buFont typeface="Arial" panose="020B0604020202020204" pitchFamily="34" charset="0"/>
              <a:buChar char="•"/>
            </a:pPr>
            <a:r>
              <a:rPr lang="en-GB" dirty="0">
                <a:latin typeface="SassoonPrimary" panose="020B0500000000000000" pitchFamily="34" charset="0"/>
              </a:rPr>
              <a:t>Phonics is differentiated in each class and children are grouped based on their phonics needs. </a:t>
            </a:r>
          </a:p>
          <a:p>
            <a:pPr marL="285750" indent="-285750">
              <a:buFont typeface="Arial" panose="020B0604020202020204" pitchFamily="34" charset="0"/>
              <a:buChar char="•"/>
            </a:pPr>
            <a:endParaRPr lang="en-GB" dirty="0">
              <a:latin typeface="SassoonPrimary" panose="020B0500000000000000" pitchFamily="34" charset="0"/>
            </a:endParaRPr>
          </a:p>
          <a:p>
            <a:pPr marL="285750" indent="-285750">
              <a:buFont typeface="Arial" panose="020B0604020202020204" pitchFamily="34" charset="0"/>
              <a:buChar char="•"/>
            </a:pPr>
            <a:r>
              <a:rPr lang="en-GB" dirty="0">
                <a:latin typeface="SassoonPrimary" panose="020B0500000000000000" pitchFamily="34" charset="0"/>
              </a:rPr>
              <a:t>Phonics is reinforced throughout all lessons and learning, to embed the skills and knowledge. </a:t>
            </a:r>
          </a:p>
          <a:p>
            <a:pPr marL="285750" indent="-285750">
              <a:buFont typeface="Arial" panose="020B0604020202020204" pitchFamily="34" charset="0"/>
              <a:buChar char="•"/>
            </a:pPr>
            <a:endParaRPr lang="en-GB" dirty="0">
              <a:latin typeface="SassoonPrimary" panose="020B0500000000000000" pitchFamily="34" charset="0"/>
            </a:endParaRPr>
          </a:p>
          <a:p>
            <a:pPr marL="285750" indent="-285750">
              <a:buFont typeface="Arial" panose="020B0604020202020204" pitchFamily="34" charset="0"/>
              <a:buChar char="•"/>
            </a:pPr>
            <a:r>
              <a:rPr lang="en-GB" dirty="0">
                <a:latin typeface="SassoonPrimary" panose="020B0500000000000000" pitchFamily="34" charset="0"/>
              </a:rPr>
              <a:t>Please visit the </a:t>
            </a:r>
            <a:r>
              <a:rPr lang="en-GB" b="1" dirty="0">
                <a:latin typeface="SassoonPrimary" panose="020B0500000000000000" pitchFamily="34" charset="0"/>
              </a:rPr>
              <a:t>‘Phonics’ </a:t>
            </a:r>
            <a:r>
              <a:rPr lang="en-GB" dirty="0">
                <a:latin typeface="SassoonPrimary" panose="020B0500000000000000" pitchFamily="34" charset="0"/>
              </a:rPr>
              <a:t>page on the school website for more information. </a:t>
            </a:r>
            <a:r>
              <a:rPr lang="en-GB" dirty="0">
                <a:latin typeface="SassoonPrimary" panose="020B0500000000000000" pitchFamily="34" charset="0"/>
                <a:hlinkClick r:id="rId5"/>
              </a:rPr>
              <a:t>https://www.whitefield-inf.lancs.sch.uk/phonics-at-home/</a:t>
            </a:r>
            <a:endParaRPr lang="en-GB" dirty="0">
              <a:latin typeface="SassoonPrimary" panose="020B0500000000000000" pitchFamily="34" charset="0"/>
            </a:endParaRPr>
          </a:p>
          <a:p>
            <a:endParaRPr lang="en-GB" dirty="0">
              <a:latin typeface="XCCW Joined 1a" panose="03050602040000000000" pitchFamily="66" charset="0"/>
            </a:endParaRPr>
          </a:p>
        </p:txBody>
      </p:sp>
      <p:pic>
        <p:nvPicPr>
          <p:cNvPr id="6" name="Picture 5"/>
          <p:cNvPicPr>
            <a:picLocks noChangeAspect="1"/>
          </p:cNvPicPr>
          <p:nvPr/>
        </p:nvPicPr>
        <p:blipFill>
          <a:blip r:embed="rId4"/>
          <a:stretch>
            <a:fillRect/>
          </a:stretch>
        </p:blipFill>
        <p:spPr>
          <a:xfrm>
            <a:off x="10390908" y="306666"/>
            <a:ext cx="1205345" cy="840089"/>
          </a:xfrm>
          <a:prstGeom prst="rect">
            <a:avLst/>
          </a:prstGeom>
        </p:spPr>
      </p:pic>
      <p:sp>
        <p:nvSpPr>
          <p:cNvPr id="7" name="TextBox 6"/>
          <p:cNvSpPr txBox="1"/>
          <p:nvPr/>
        </p:nvSpPr>
        <p:spPr>
          <a:xfrm>
            <a:off x="2959330" y="351349"/>
            <a:ext cx="6267797" cy="584775"/>
          </a:xfrm>
          <a:prstGeom prst="rect">
            <a:avLst/>
          </a:prstGeom>
          <a:noFill/>
        </p:spPr>
        <p:txBody>
          <a:bodyPr wrap="square" rtlCol="0">
            <a:spAutoFit/>
          </a:bodyPr>
          <a:lstStyle/>
          <a:p>
            <a:pPr algn="ctr"/>
            <a:r>
              <a:rPr lang="en-GB" sz="3200" dirty="0">
                <a:latin typeface="SassoonPrimary" panose="020B0500000000000000" pitchFamily="34" charset="0"/>
              </a:rPr>
              <a:t>Phonics</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803858" y="5884182"/>
            <a:ext cx="487363" cy="487363"/>
          </a:xfrm>
          <a:prstGeom prst="rect">
            <a:avLst/>
          </a:prstGeom>
        </p:spPr>
      </p:pic>
    </p:spTree>
    <p:extLst>
      <p:ext uri="{BB962C8B-B14F-4D97-AF65-F5344CB8AC3E}">
        <p14:creationId xmlns:p14="http://schemas.microsoft.com/office/powerpoint/2010/main" val="8985412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512"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3337214" y="535132"/>
            <a:ext cx="4933288" cy="3438352"/>
          </a:xfrm>
          <a:prstGeom prst="rect">
            <a:avLst/>
          </a:prstGeom>
        </p:spPr>
      </p:pic>
      <p:sp>
        <p:nvSpPr>
          <p:cNvPr id="5" name="Rectangle 4"/>
          <p:cNvSpPr/>
          <p:nvPr/>
        </p:nvSpPr>
        <p:spPr>
          <a:xfrm>
            <a:off x="357447" y="191192"/>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marL="285750" indent="-285750" algn="ctr">
              <a:buFont typeface="Arial" panose="020B0604020202020204" pitchFamily="34" charset="0"/>
              <a:buChar char="•"/>
            </a:pPr>
            <a:endParaRPr lang="en-GB" b="1" dirty="0">
              <a:latin typeface="XCCW Joined 1a" panose="03050602040000000000" pitchFamily="66" charset="0"/>
            </a:endParaRPr>
          </a:p>
        </p:txBody>
      </p:sp>
      <p:pic>
        <p:nvPicPr>
          <p:cNvPr id="6" name="Picture 5"/>
          <p:cNvPicPr>
            <a:picLocks noChangeAspect="1"/>
          </p:cNvPicPr>
          <p:nvPr/>
        </p:nvPicPr>
        <p:blipFill>
          <a:blip r:embed="rId4"/>
          <a:stretch>
            <a:fillRect/>
          </a:stretch>
        </p:blipFill>
        <p:spPr>
          <a:xfrm>
            <a:off x="10069326" y="364857"/>
            <a:ext cx="1526928" cy="1064223"/>
          </a:xfrm>
          <a:prstGeom prst="rect">
            <a:avLst/>
          </a:prstGeom>
        </p:spPr>
      </p:pic>
      <p:sp>
        <p:nvSpPr>
          <p:cNvPr id="7" name="TextBox 6"/>
          <p:cNvSpPr txBox="1"/>
          <p:nvPr/>
        </p:nvSpPr>
        <p:spPr>
          <a:xfrm>
            <a:off x="3025832" y="535132"/>
            <a:ext cx="6267797" cy="584775"/>
          </a:xfrm>
          <a:prstGeom prst="rect">
            <a:avLst/>
          </a:prstGeom>
          <a:noFill/>
        </p:spPr>
        <p:txBody>
          <a:bodyPr wrap="square" rtlCol="0">
            <a:spAutoFit/>
          </a:bodyPr>
          <a:lstStyle/>
          <a:p>
            <a:pPr algn="ctr"/>
            <a:r>
              <a:rPr lang="en-GB" sz="3200" dirty="0">
                <a:latin typeface="SassoonPrimary" panose="020B0500000000000000" pitchFamily="34" charset="0"/>
              </a:rPr>
              <a:t>Phonics Screening </a:t>
            </a: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8482" y="3813164"/>
            <a:ext cx="5112868" cy="2556435"/>
          </a:xfrm>
          <a:prstGeom prst="rect">
            <a:avLst/>
          </a:prstGeom>
        </p:spPr>
      </p:pic>
      <p:sp>
        <p:nvSpPr>
          <p:cNvPr id="10" name="TextBox 9"/>
          <p:cNvSpPr txBox="1"/>
          <p:nvPr/>
        </p:nvSpPr>
        <p:spPr>
          <a:xfrm>
            <a:off x="875607" y="1309090"/>
            <a:ext cx="10587644" cy="2246769"/>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SassoonPrimary" panose="020B0500000000000000" pitchFamily="34" charset="0"/>
              </a:rPr>
              <a:t>At the end of year 1 in </a:t>
            </a:r>
            <a:r>
              <a:rPr lang="en-GB" sz="2000" b="1" dirty="0">
                <a:latin typeface="SassoonPrimary" panose="020B0500000000000000" pitchFamily="34" charset="0"/>
              </a:rPr>
              <a:t>June</a:t>
            </a:r>
            <a:r>
              <a:rPr lang="en-GB" sz="2000" dirty="0">
                <a:latin typeface="SassoonPrimary" panose="020B0500000000000000" pitchFamily="34" charset="0"/>
              </a:rPr>
              <a:t> we have a phonics screening check to asses the children’s phonics ability. </a:t>
            </a:r>
          </a:p>
          <a:p>
            <a:pPr marL="285750" indent="-285750">
              <a:buFont typeface="Arial" panose="020B0604020202020204" pitchFamily="34" charset="0"/>
              <a:buChar char="•"/>
            </a:pPr>
            <a:r>
              <a:rPr lang="en-GB" sz="2000" dirty="0">
                <a:latin typeface="SassoonPrimary" panose="020B0500000000000000" pitchFamily="34" charset="0"/>
              </a:rPr>
              <a:t>Children have to read 40 real and nonsense words. </a:t>
            </a:r>
          </a:p>
          <a:p>
            <a:pPr marL="285750" indent="-285750">
              <a:buFont typeface="Arial" panose="020B0604020202020204" pitchFamily="34" charset="0"/>
              <a:buChar char="•"/>
            </a:pPr>
            <a:r>
              <a:rPr lang="en-GB" sz="2000" dirty="0">
                <a:latin typeface="SassoonPrimary" panose="020B0500000000000000" pitchFamily="34" charset="0"/>
              </a:rPr>
              <a:t>This is used as an assessment tool to inform teachers planning. </a:t>
            </a:r>
          </a:p>
          <a:p>
            <a:pPr marL="285750" indent="-285750">
              <a:buFont typeface="Arial" panose="020B0604020202020204" pitchFamily="34" charset="0"/>
              <a:buChar char="•"/>
            </a:pPr>
            <a:r>
              <a:rPr lang="en-GB" sz="2000" dirty="0">
                <a:latin typeface="SassoonPrimary" panose="020B0500000000000000" pitchFamily="34" charset="0"/>
              </a:rPr>
              <a:t>If your child doesn’t meet the pass rate they will retake the check in year 2. </a:t>
            </a:r>
          </a:p>
          <a:p>
            <a:pPr marL="285750" indent="-285750">
              <a:buFont typeface="Arial" panose="020B0604020202020204" pitchFamily="34" charset="0"/>
              <a:buChar char="•"/>
            </a:pPr>
            <a:r>
              <a:rPr lang="en-GB" sz="2000" dirty="0">
                <a:latin typeface="SassoonPrimary" panose="020B0500000000000000" pitchFamily="34" charset="0"/>
              </a:rPr>
              <a:t>More information regarding the phonics screening check will be given nearer the time. </a:t>
            </a:r>
          </a:p>
          <a:p>
            <a:endParaRPr lang="en-GB" sz="2000" b="1" dirty="0">
              <a:latin typeface="XCCW Joined 1a" panose="03050602040000000000" pitchFamily="66" charset="0"/>
            </a:endParaRP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211920" y="4667283"/>
            <a:ext cx="487363" cy="487363"/>
          </a:xfrm>
          <a:prstGeom prst="rect">
            <a:avLst/>
          </a:prstGeom>
        </p:spPr>
      </p:pic>
    </p:spTree>
    <p:extLst>
      <p:ext uri="{BB962C8B-B14F-4D97-AF65-F5344CB8AC3E}">
        <p14:creationId xmlns:p14="http://schemas.microsoft.com/office/powerpoint/2010/main" val="17619353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146"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3337214" y="535132"/>
            <a:ext cx="4933288" cy="3438352"/>
          </a:xfrm>
          <a:prstGeom prst="rect">
            <a:avLst/>
          </a:prstGeom>
        </p:spPr>
      </p:pic>
      <p:sp>
        <p:nvSpPr>
          <p:cNvPr id="5" name="Rectangle 4"/>
          <p:cNvSpPr/>
          <p:nvPr/>
        </p:nvSpPr>
        <p:spPr>
          <a:xfrm>
            <a:off x="375046" y="323553"/>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p>
        </p:txBody>
      </p:sp>
      <p:pic>
        <p:nvPicPr>
          <p:cNvPr id="6" name="Picture 5"/>
          <p:cNvPicPr>
            <a:picLocks noChangeAspect="1"/>
          </p:cNvPicPr>
          <p:nvPr/>
        </p:nvPicPr>
        <p:blipFill>
          <a:blip r:embed="rId4"/>
          <a:stretch>
            <a:fillRect/>
          </a:stretch>
        </p:blipFill>
        <p:spPr>
          <a:xfrm>
            <a:off x="10069326" y="364857"/>
            <a:ext cx="1526928" cy="1064223"/>
          </a:xfrm>
          <a:prstGeom prst="rect">
            <a:avLst/>
          </a:prstGeom>
        </p:spPr>
      </p:pic>
      <p:sp>
        <p:nvSpPr>
          <p:cNvPr id="7" name="TextBox 6"/>
          <p:cNvSpPr txBox="1"/>
          <p:nvPr/>
        </p:nvSpPr>
        <p:spPr>
          <a:xfrm>
            <a:off x="2902117" y="535132"/>
            <a:ext cx="6267797" cy="769441"/>
          </a:xfrm>
          <a:prstGeom prst="rect">
            <a:avLst/>
          </a:prstGeom>
          <a:noFill/>
        </p:spPr>
        <p:txBody>
          <a:bodyPr wrap="square" rtlCol="0">
            <a:spAutoFit/>
          </a:bodyPr>
          <a:lstStyle/>
          <a:p>
            <a:pPr algn="ctr"/>
            <a:r>
              <a:rPr lang="en-GB" sz="3200" dirty="0">
                <a:latin typeface="SassoonPrimary" panose="020B0500000000000000" pitchFamily="34" charset="0"/>
              </a:rPr>
              <a:t>Reading</a:t>
            </a:r>
            <a:r>
              <a:rPr lang="en-GB" sz="4400" dirty="0">
                <a:latin typeface="SassoonPrimary" panose="020B0500000000000000" pitchFamily="34" charset="0"/>
              </a:rPr>
              <a:t> </a:t>
            </a:r>
          </a:p>
        </p:txBody>
      </p:sp>
      <p:sp>
        <p:nvSpPr>
          <p:cNvPr id="2" name="Rectangle 1"/>
          <p:cNvSpPr/>
          <p:nvPr/>
        </p:nvSpPr>
        <p:spPr>
          <a:xfrm>
            <a:off x="940311" y="1290999"/>
            <a:ext cx="10324407" cy="4555093"/>
          </a:xfrm>
          <a:prstGeom prst="rect">
            <a:avLst/>
          </a:prstGeom>
        </p:spPr>
        <p:txBody>
          <a:bodyPr wrap="square">
            <a:spAutoFit/>
          </a:bodyPr>
          <a:lstStyle/>
          <a:p>
            <a:pPr lvl="0" algn="ctr"/>
            <a:r>
              <a:rPr lang="en-GB" dirty="0">
                <a:latin typeface="SassoonPrimary" panose="020B0500000000000000" pitchFamily="34" charset="0"/>
              </a:rPr>
              <a:t>Children’s reading will be listened to throughout the week so they will need to bring their reading book, reading record and book bags </a:t>
            </a:r>
            <a:r>
              <a:rPr lang="en-GB" b="1" u="sng" dirty="0">
                <a:latin typeface="SassoonPrimary" panose="020B0500000000000000" pitchFamily="34" charset="0"/>
              </a:rPr>
              <a:t>every day</a:t>
            </a:r>
            <a:r>
              <a:rPr lang="en-GB" dirty="0">
                <a:latin typeface="SassoonPrimary" panose="020B0500000000000000" pitchFamily="34" charset="0"/>
              </a:rPr>
              <a:t>. </a:t>
            </a: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endParaRPr lang="en-GB" dirty="0">
              <a:latin typeface="SassoonPrimary" panose="020B0500000000000000" pitchFamily="34" charset="0"/>
            </a:endParaRPr>
          </a:p>
          <a:p>
            <a:pPr lvl="0" algn="ctr"/>
            <a:r>
              <a:rPr lang="en-GB" dirty="0">
                <a:latin typeface="SassoonPrimary" panose="020B0500000000000000" pitchFamily="34" charset="0"/>
              </a:rPr>
              <a:t>It’s incredibly important that you listen to your children read </a:t>
            </a:r>
            <a:r>
              <a:rPr lang="en-GB" sz="2000" b="1" dirty="0">
                <a:solidFill>
                  <a:srgbClr val="00B050"/>
                </a:solidFill>
                <a:latin typeface="SassoonPrimary" panose="020B0500000000000000" pitchFamily="34" charset="0"/>
              </a:rPr>
              <a:t>every night </a:t>
            </a:r>
            <a:r>
              <a:rPr lang="en-GB" dirty="0">
                <a:latin typeface="SassoonPrimary" panose="020B0500000000000000" pitchFamily="34" charset="0"/>
              </a:rPr>
              <a:t>to help us develop your child’s reading ability.</a:t>
            </a: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607217" y="2568193"/>
            <a:ext cx="2410694" cy="1800580"/>
          </a:xfrm>
          <a:prstGeom prst="rect">
            <a:avLst/>
          </a:prstGeom>
        </p:spPr>
      </p:pic>
      <p:sp>
        <p:nvSpPr>
          <p:cNvPr id="9" name="TextBox 8"/>
          <p:cNvSpPr txBox="1"/>
          <p:nvPr/>
        </p:nvSpPr>
        <p:spPr>
          <a:xfrm>
            <a:off x="7932515" y="2332996"/>
            <a:ext cx="2853666" cy="954107"/>
          </a:xfrm>
          <a:prstGeom prst="rect">
            <a:avLst/>
          </a:prstGeom>
          <a:noFill/>
        </p:spPr>
        <p:txBody>
          <a:bodyPr wrap="none" rtlCol="0">
            <a:spAutoFit/>
          </a:bodyPr>
          <a:lstStyle/>
          <a:p>
            <a:r>
              <a:rPr lang="en-GB" sz="1400" dirty="0">
                <a:latin typeface="SassoonPrimary" panose="020B0500000000000000" pitchFamily="34" charset="0"/>
              </a:rPr>
              <a:t>Please sign their reading journal</a:t>
            </a:r>
          </a:p>
          <a:p>
            <a:r>
              <a:rPr lang="en-GB" sz="1400" dirty="0">
                <a:latin typeface="SassoonPrimary" panose="020B0500000000000000" pitchFamily="34" charset="0"/>
              </a:rPr>
              <a:t> when you have listened to </a:t>
            </a:r>
          </a:p>
          <a:p>
            <a:r>
              <a:rPr lang="en-GB" sz="1400" dirty="0">
                <a:latin typeface="SassoonPrimary" panose="020B0500000000000000" pitchFamily="34" charset="0"/>
              </a:rPr>
              <a:t>your child read and we will </a:t>
            </a:r>
          </a:p>
          <a:p>
            <a:r>
              <a:rPr lang="en-GB" sz="1400" dirty="0">
                <a:latin typeface="SassoonPrimary" panose="020B0500000000000000" pitchFamily="34" charset="0"/>
              </a:rPr>
              <a:t>give them a new book</a:t>
            </a:r>
          </a:p>
        </p:txBody>
      </p:sp>
      <p:cxnSp>
        <p:nvCxnSpPr>
          <p:cNvPr id="11" name="Straight Arrow Connector 10"/>
          <p:cNvCxnSpPr/>
          <p:nvPr/>
        </p:nvCxnSpPr>
        <p:spPr>
          <a:xfrm>
            <a:off x="7405716" y="2527075"/>
            <a:ext cx="508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27854" y="6042850"/>
            <a:ext cx="487363" cy="487363"/>
          </a:xfrm>
          <a:prstGeom prst="rect">
            <a:avLst/>
          </a:prstGeom>
        </p:spPr>
      </p:pic>
      <p:sp>
        <p:nvSpPr>
          <p:cNvPr id="13" name="TextBox 12"/>
          <p:cNvSpPr txBox="1"/>
          <p:nvPr/>
        </p:nvSpPr>
        <p:spPr>
          <a:xfrm>
            <a:off x="2014805" y="2527075"/>
            <a:ext cx="2580963" cy="1815882"/>
          </a:xfrm>
          <a:prstGeom prst="rect">
            <a:avLst/>
          </a:prstGeom>
          <a:noFill/>
        </p:spPr>
        <p:txBody>
          <a:bodyPr wrap="none" rtlCol="0">
            <a:spAutoFit/>
          </a:bodyPr>
          <a:lstStyle/>
          <a:p>
            <a:r>
              <a:rPr lang="en-GB" sz="1400" dirty="0">
                <a:solidFill>
                  <a:schemeClr val="accent6"/>
                </a:solidFill>
                <a:latin typeface="SassoonPrimary" panose="020B0500000000000000" pitchFamily="34" charset="0"/>
              </a:rPr>
              <a:t>Books will be changed on a </a:t>
            </a:r>
          </a:p>
          <a:p>
            <a:r>
              <a:rPr lang="en-GB" sz="1400" dirty="0">
                <a:solidFill>
                  <a:schemeClr val="accent6"/>
                </a:solidFill>
                <a:latin typeface="SassoonPrimary" panose="020B0500000000000000" pitchFamily="34" charset="0"/>
              </a:rPr>
              <a:t>Monday,</a:t>
            </a:r>
          </a:p>
          <a:p>
            <a:r>
              <a:rPr lang="en-GB" sz="1400" dirty="0">
                <a:solidFill>
                  <a:schemeClr val="accent6"/>
                </a:solidFill>
                <a:latin typeface="SassoonPrimary" panose="020B0500000000000000" pitchFamily="34" charset="0"/>
              </a:rPr>
              <a:t>Wednesday, </a:t>
            </a:r>
          </a:p>
          <a:p>
            <a:r>
              <a:rPr lang="en-GB" sz="1400" dirty="0">
                <a:solidFill>
                  <a:schemeClr val="accent6"/>
                </a:solidFill>
                <a:latin typeface="SassoonPrimary" panose="020B0500000000000000" pitchFamily="34" charset="0"/>
              </a:rPr>
              <a:t>Friday. </a:t>
            </a:r>
          </a:p>
          <a:p>
            <a:endParaRPr lang="en-GB" sz="1400" dirty="0">
              <a:latin typeface="SassoonPrimary" panose="020B0500000000000000" pitchFamily="34" charset="0"/>
            </a:endParaRPr>
          </a:p>
          <a:p>
            <a:r>
              <a:rPr lang="en-GB" sz="1400" dirty="0">
                <a:latin typeface="SassoonPrimary" panose="020B0500000000000000" pitchFamily="34" charset="0"/>
              </a:rPr>
              <a:t>Please read the book </a:t>
            </a:r>
            <a:r>
              <a:rPr lang="en-GB" sz="1400" b="1" u="sng" dirty="0">
                <a:latin typeface="SassoonPrimary" panose="020B0500000000000000" pitchFamily="34" charset="0"/>
              </a:rPr>
              <a:t>twice.</a:t>
            </a:r>
          </a:p>
          <a:p>
            <a:r>
              <a:rPr lang="en-GB" sz="1400" dirty="0">
                <a:latin typeface="SassoonPrimary" panose="020B0500000000000000" pitchFamily="34" charset="0"/>
              </a:rPr>
              <a:t>1- for phonics practise </a:t>
            </a:r>
          </a:p>
          <a:p>
            <a:r>
              <a:rPr lang="en-US" sz="1400" dirty="0">
                <a:latin typeface="SassoonPrimary" panose="020B0500000000000000" pitchFamily="34" charset="0"/>
              </a:rPr>
              <a:t>2- to develop reading fluency</a:t>
            </a:r>
            <a:endParaRPr lang="en-GB" sz="1400" dirty="0">
              <a:latin typeface="SassoonPrimary" panose="020B0500000000000000" pitchFamily="34" charset="0"/>
            </a:endParaRPr>
          </a:p>
        </p:txBody>
      </p:sp>
    </p:spTree>
    <p:extLst>
      <p:ext uri="{BB962C8B-B14F-4D97-AF65-F5344CB8AC3E}">
        <p14:creationId xmlns:p14="http://schemas.microsoft.com/office/powerpoint/2010/main" val="23426363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964" fill="hold"/>
                                        <p:tgtEl>
                                          <p:spTgt spid="12"/>
                                        </p:tgtEl>
                                      </p:cBhvr>
                                    </p:cmd>
                                  </p:childTnLst>
                                </p:cTn>
                              </p:par>
                            </p:childTnLst>
                          </p:cTn>
                        </p:par>
                      </p:childTnLst>
                    </p:cTn>
                  </p:par>
                </p:childTnLst>
              </p:cTn>
              <p:nextCondLst>
                <p:cond evt="onClick" delay="0">
                  <p:tgtEl>
                    <p:spTgt spid="12"/>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64914" y="1279842"/>
            <a:ext cx="5731086" cy="4298315"/>
          </a:xfrm>
        </p:spPr>
      </p:pic>
      <p:sp>
        <p:nvSpPr>
          <p:cNvPr id="5" name="TextBox 4"/>
          <p:cNvSpPr txBox="1"/>
          <p:nvPr/>
        </p:nvSpPr>
        <p:spPr>
          <a:xfrm>
            <a:off x="6500553" y="776155"/>
            <a:ext cx="5586151" cy="5509200"/>
          </a:xfrm>
          <a:prstGeom prst="rect">
            <a:avLst/>
          </a:prstGeom>
          <a:noFill/>
        </p:spPr>
        <p:txBody>
          <a:bodyPr wrap="square" rtlCol="0">
            <a:spAutoFit/>
          </a:bodyPr>
          <a:lstStyle/>
          <a:p>
            <a:pPr algn="ctr"/>
            <a:r>
              <a:rPr lang="en-US" sz="3200" dirty="0">
                <a:latin typeface="SassoonPrimary" panose="020B0500000000000000" pitchFamily="34" charset="0"/>
              </a:rPr>
              <a:t>Reading Stars</a:t>
            </a:r>
          </a:p>
          <a:p>
            <a:endParaRPr lang="en-US" sz="2000" dirty="0">
              <a:latin typeface="SassoonPrimary" panose="020B0500000000000000" pitchFamily="34" charset="0"/>
            </a:endParaRPr>
          </a:p>
          <a:p>
            <a:r>
              <a:rPr lang="en-GB" sz="2000" dirty="0">
                <a:latin typeface="SassoonPrimary" panose="020B0500000000000000" pitchFamily="34" charset="0"/>
              </a:rPr>
              <a:t>Children’s reading will be listened to throughout the week so they will need to bring their </a:t>
            </a:r>
            <a:r>
              <a:rPr lang="en-GB" sz="2000" u="sng" dirty="0">
                <a:latin typeface="SassoonPrimary" panose="020B0500000000000000" pitchFamily="34" charset="0"/>
              </a:rPr>
              <a:t>reading book, reading record </a:t>
            </a:r>
            <a:r>
              <a:rPr lang="en-GB" sz="2000" dirty="0">
                <a:latin typeface="SassoonPrimary" panose="020B0500000000000000" pitchFamily="34" charset="0"/>
              </a:rPr>
              <a:t>and </a:t>
            </a:r>
            <a:r>
              <a:rPr lang="en-GB" sz="2000" u="sng" dirty="0">
                <a:latin typeface="SassoonPrimary" panose="020B0500000000000000" pitchFamily="34" charset="0"/>
              </a:rPr>
              <a:t>book bags </a:t>
            </a:r>
            <a:r>
              <a:rPr lang="en-GB" sz="2000" dirty="0">
                <a:latin typeface="SassoonPrimary" panose="020B0500000000000000" pitchFamily="34" charset="0"/>
              </a:rPr>
              <a:t>every day. </a:t>
            </a:r>
          </a:p>
          <a:p>
            <a:endParaRPr lang="en-US" sz="2000" dirty="0">
              <a:latin typeface="SassoonPrimary" panose="020B0500000000000000" pitchFamily="34" charset="0"/>
            </a:endParaRPr>
          </a:p>
          <a:p>
            <a:r>
              <a:rPr lang="en-US" sz="2000" dirty="0">
                <a:latin typeface="SassoonPrimary" panose="020B0500000000000000" pitchFamily="34" charset="0"/>
              </a:rPr>
              <a:t>Each Year 1 class has a ‘Reading Stars’ display in their window which celebrates children’s achievements with reading at home.</a:t>
            </a:r>
          </a:p>
          <a:p>
            <a:endParaRPr lang="en-US" sz="2000" dirty="0">
              <a:latin typeface="SassoonPrimary" panose="020B0500000000000000" pitchFamily="34" charset="0"/>
            </a:endParaRPr>
          </a:p>
          <a:p>
            <a:r>
              <a:rPr lang="en-US" sz="2000" dirty="0">
                <a:latin typeface="SassoonPrimary" panose="020B0500000000000000" pitchFamily="34" charset="0"/>
              </a:rPr>
              <a:t>When children have read at home their star will be placed in the window. This is checked and updated by teachers. </a:t>
            </a:r>
          </a:p>
          <a:p>
            <a:endParaRPr lang="en-US" sz="2000" dirty="0">
              <a:latin typeface="CCW Cursive Writing 18" panose="03050602040000000000" pitchFamily="66" charset="0"/>
            </a:endParaRPr>
          </a:p>
          <a:p>
            <a:endParaRPr lang="en-US" sz="2000" dirty="0">
              <a:latin typeface="CCW Cursive Writing 18" panose="03050602040000000000" pitchFamily="66" charset="0"/>
            </a:endParaRPr>
          </a:p>
        </p:txBody>
      </p:sp>
      <p:sp>
        <p:nvSpPr>
          <p:cNvPr id="8" name="Rectangle 7">
            <a:extLst>
              <a:ext uri="{FF2B5EF4-FFF2-40B4-BE49-F238E27FC236}">
                <a16:creationId xmlns:a16="http://schemas.microsoft.com/office/drawing/2014/main" id="{5D6448B6-2C76-C38A-BFD7-06B6903AC69E}"/>
              </a:ext>
            </a:extLst>
          </p:cNvPr>
          <p:cNvSpPr/>
          <p:nvPr/>
        </p:nvSpPr>
        <p:spPr>
          <a:xfrm>
            <a:off x="520931" y="1501140"/>
            <a:ext cx="2875664" cy="923330"/>
          </a:xfrm>
          <a:prstGeom prst="rect">
            <a:avLst/>
          </a:prstGeom>
        </p:spPr>
        <p:txBody>
          <a:bodyPr wrap="square">
            <a:spAutoFit/>
          </a:bodyPr>
          <a:lstStyle/>
          <a:p>
            <a:pPr lvl="0"/>
            <a:endParaRPr lang="en-GB" dirty="0">
              <a:latin typeface="CCW Cursive Writing 1" panose="03050602040000000000" pitchFamily="66" charset="0"/>
            </a:endParaRPr>
          </a:p>
          <a:p>
            <a:pPr lvl="0"/>
            <a:endParaRPr lang="en-GB" dirty="0">
              <a:latin typeface="CCW Cursive Writing 1" panose="03050602040000000000" pitchFamily="66" charset="0"/>
            </a:endParaRPr>
          </a:p>
          <a:p>
            <a:pPr lvl="0"/>
            <a:endParaRPr lang="en-GB" dirty="0">
              <a:latin typeface="CCW Cursive Writing 1" panose="03050602040000000000" pitchFamily="66" charset="0"/>
            </a:endParaRPr>
          </a:p>
        </p:txBody>
      </p:sp>
    </p:spTree>
    <p:extLst>
      <p:ext uri="{BB962C8B-B14F-4D97-AF65-F5344CB8AC3E}">
        <p14:creationId xmlns:p14="http://schemas.microsoft.com/office/powerpoint/2010/main" val="248998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454430" y="144777"/>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US" dirty="0">
              <a:hlinkClick r:id="rId3"/>
            </a:endParaRPr>
          </a:p>
          <a:p>
            <a:pPr algn="ctr"/>
            <a:endParaRPr lang="en-GB" b="1" dirty="0"/>
          </a:p>
        </p:txBody>
      </p:sp>
      <p:pic>
        <p:nvPicPr>
          <p:cNvPr id="6" name="Picture 5"/>
          <p:cNvPicPr>
            <a:picLocks noChangeAspect="1"/>
          </p:cNvPicPr>
          <p:nvPr/>
        </p:nvPicPr>
        <p:blipFill>
          <a:blip r:embed="rId2"/>
          <a:stretch>
            <a:fillRect/>
          </a:stretch>
        </p:blipFill>
        <p:spPr>
          <a:xfrm>
            <a:off x="10069326" y="364857"/>
            <a:ext cx="1526928" cy="1064223"/>
          </a:xfrm>
          <a:prstGeom prst="rect">
            <a:avLst/>
          </a:prstGeom>
        </p:spPr>
      </p:pic>
      <p:sp>
        <p:nvSpPr>
          <p:cNvPr id="7" name="TextBox 6"/>
          <p:cNvSpPr txBox="1"/>
          <p:nvPr/>
        </p:nvSpPr>
        <p:spPr>
          <a:xfrm>
            <a:off x="689957" y="475057"/>
            <a:ext cx="10482348" cy="1938992"/>
          </a:xfrm>
          <a:prstGeom prst="rect">
            <a:avLst/>
          </a:prstGeom>
          <a:noFill/>
        </p:spPr>
        <p:txBody>
          <a:bodyPr wrap="square" rtlCol="0">
            <a:spAutoFit/>
          </a:bodyPr>
          <a:lstStyle/>
          <a:p>
            <a:pPr algn="ctr"/>
            <a:r>
              <a:rPr lang="en-GB" sz="3200" dirty="0">
                <a:latin typeface="SassoonPrimary" panose="020B0500000000000000" pitchFamily="34" charset="0"/>
              </a:rPr>
              <a:t>The School Website</a:t>
            </a:r>
          </a:p>
          <a:p>
            <a:pPr algn="ctr"/>
            <a:endParaRPr lang="en-GB" sz="4400" dirty="0">
              <a:latin typeface="CCW Cursive Writing 1" panose="03050602040000000000" pitchFamily="66" charset="0"/>
            </a:endParaRPr>
          </a:p>
          <a:p>
            <a:pPr algn="ctr"/>
            <a:r>
              <a:rPr lang="en-GB" sz="4400" dirty="0">
                <a:latin typeface="CCW Cursive Writing 1" panose="03050602040000000000" pitchFamily="66" charset="0"/>
              </a:rPr>
              <a:t> </a:t>
            </a:r>
          </a:p>
        </p:txBody>
      </p:sp>
      <p:sp>
        <p:nvSpPr>
          <p:cNvPr id="9" name="TextBox 8"/>
          <p:cNvSpPr txBox="1"/>
          <p:nvPr/>
        </p:nvSpPr>
        <p:spPr>
          <a:xfrm>
            <a:off x="844725" y="1722542"/>
            <a:ext cx="4273490" cy="3754874"/>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SassoonPrimary" panose="020B0500000000000000" pitchFamily="34" charset="0"/>
              </a:rPr>
              <a:t>New school website- please bear with us whilst we get it up to date.</a:t>
            </a:r>
          </a:p>
          <a:p>
            <a:endParaRPr lang="en-US" sz="1400" dirty="0">
              <a:latin typeface="SassoonPrimary" panose="020B0500000000000000" pitchFamily="34" charset="0"/>
            </a:endParaRPr>
          </a:p>
          <a:p>
            <a:pPr marL="285750" indent="-285750">
              <a:buFont typeface="Arial" panose="020B0604020202020204" pitchFamily="34" charset="0"/>
              <a:buChar char="•"/>
            </a:pPr>
            <a:r>
              <a:rPr lang="en-US" sz="1400" dirty="0">
                <a:latin typeface="SassoonPrimary" panose="020B0500000000000000" pitchFamily="34" charset="0"/>
              </a:rPr>
              <a:t>The school website contains lots of information about school and what’s going on. </a:t>
            </a:r>
          </a:p>
          <a:p>
            <a:pPr marL="285750" indent="-285750">
              <a:buFont typeface="Arial" panose="020B0604020202020204" pitchFamily="34" charset="0"/>
              <a:buChar char="•"/>
            </a:pPr>
            <a:endParaRPr lang="en-US" sz="1400" dirty="0">
              <a:latin typeface="SassoonPrimary" panose="020B0500000000000000" pitchFamily="34" charset="0"/>
            </a:endParaRPr>
          </a:p>
          <a:p>
            <a:pPr marL="285750" indent="-285750">
              <a:buFont typeface="Arial" panose="020B0604020202020204" pitchFamily="34" charset="0"/>
              <a:buChar char="•"/>
            </a:pPr>
            <a:r>
              <a:rPr lang="en-US" sz="1400" dirty="0">
                <a:latin typeface="SassoonPrimary" panose="020B0500000000000000" pitchFamily="34" charset="0"/>
              </a:rPr>
              <a:t>Your class teachers will upload pictures and information about your child’s class so you can keep up to date with their learning.</a:t>
            </a:r>
          </a:p>
          <a:p>
            <a:pPr marL="285750" indent="-285750">
              <a:buFont typeface="Arial" panose="020B0604020202020204" pitchFamily="34" charset="0"/>
              <a:buChar char="•"/>
            </a:pPr>
            <a:endParaRPr lang="en-US" sz="1400" dirty="0">
              <a:latin typeface="SassoonPrimary" panose="020B0500000000000000" pitchFamily="34" charset="0"/>
            </a:endParaRPr>
          </a:p>
          <a:p>
            <a:pPr marL="285750" indent="-285750">
              <a:buFont typeface="Arial" panose="020B0604020202020204" pitchFamily="34" charset="0"/>
              <a:buChar char="•"/>
            </a:pPr>
            <a:r>
              <a:rPr lang="en-US" sz="1400" dirty="0">
                <a:latin typeface="SassoonPrimary" panose="020B0500000000000000" pitchFamily="34" charset="0"/>
              </a:rPr>
              <a:t>If you do not want your child to be on pictures on the school website please inform your class teacher. </a:t>
            </a:r>
          </a:p>
          <a:p>
            <a:pPr marL="285750" indent="-285750">
              <a:buFont typeface="Arial" panose="020B0604020202020204" pitchFamily="34" charset="0"/>
              <a:buChar char="•"/>
            </a:pPr>
            <a:endParaRPr lang="en-US" sz="1400" dirty="0">
              <a:latin typeface="SassoonPrimary" panose="020B0500000000000000" pitchFamily="34" charset="0"/>
            </a:endParaRPr>
          </a:p>
          <a:p>
            <a:pPr marL="285750" indent="-285750">
              <a:buFont typeface="Arial" panose="020B0604020202020204" pitchFamily="34" charset="0"/>
              <a:buChar char="•"/>
            </a:pPr>
            <a:r>
              <a:rPr lang="en-US" sz="1400" dirty="0">
                <a:latin typeface="SassoonPrimary" panose="020B0500000000000000" pitchFamily="34" charset="0"/>
              </a:rPr>
              <a:t>You can access your class page by clicking on the numbers at the bottom of the homepage. </a:t>
            </a:r>
          </a:p>
        </p:txBody>
      </p:sp>
      <p:pic>
        <p:nvPicPr>
          <p:cNvPr id="8" name="Picture 7">
            <a:extLst>
              <a:ext uri="{FF2B5EF4-FFF2-40B4-BE49-F238E27FC236}">
                <a16:creationId xmlns:a16="http://schemas.microsoft.com/office/drawing/2014/main" id="{02FC3DFD-8624-990E-D9A5-0AAA3BEBA327}"/>
              </a:ext>
            </a:extLst>
          </p:cNvPr>
          <p:cNvPicPr>
            <a:picLocks noChangeAspect="1"/>
          </p:cNvPicPr>
          <p:nvPr/>
        </p:nvPicPr>
        <p:blipFill>
          <a:blip r:embed="rId4"/>
          <a:stretch>
            <a:fillRect/>
          </a:stretch>
        </p:blipFill>
        <p:spPr>
          <a:xfrm>
            <a:off x="5508510" y="2333337"/>
            <a:ext cx="5848408" cy="2533284"/>
          </a:xfrm>
          <a:prstGeom prst="rect">
            <a:avLst/>
          </a:prstGeom>
        </p:spPr>
      </p:pic>
    </p:spTree>
    <p:extLst>
      <p:ext uri="{BB962C8B-B14F-4D97-AF65-F5344CB8AC3E}">
        <p14:creationId xmlns:p14="http://schemas.microsoft.com/office/powerpoint/2010/main" val="818612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3337214" y="535132"/>
            <a:ext cx="4933288" cy="3438352"/>
          </a:xfrm>
          <a:prstGeom prst="rect">
            <a:avLst/>
          </a:prstGeom>
        </p:spPr>
      </p:pic>
      <p:sp>
        <p:nvSpPr>
          <p:cNvPr id="5" name="Rectangle 4"/>
          <p:cNvSpPr/>
          <p:nvPr/>
        </p:nvSpPr>
        <p:spPr>
          <a:xfrm>
            <a:off x="357447" y="191192"/>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lvl="0"/>
            <a:endParaRPr lang="en-GB" dirty="0">
              <a:latin typeface="CCW Cursive Writing 1" panose="03050602040000000000" pitchFamily="66" charset="0"/>
            </a:endParaRPr>
          </a:p>
          <a:p>
            <a:pPr lvl="0"/>
            <a:endParaRPr lang="en-GB" dirty="0">
              <a:latin typeface="CCW Cursive Writing 1" panose="03050602040000000000" pitchFamily="66" charset="0"/>
            </a:endParaRPr>
          </a:p>
          <a:p>
            <a:pPr lvl="0"/>
            <a:endParaRPr lang="en-GB" dirty="0">
              <a:latin typeface="CCW Cursive Writing 1" panose="03050602040000000000" pitchFamily="66" charset="0"/>
            </a:endParaRPr>
          </a:p>
          <a:p>
            <a:pPr lvl="0"/>
            <a:r>
              <a:rPr lang="en-GB" dirty="0">
                <a:latin typeface="SassoonPrimary" panose="020B0500000000000000" pitchFamily="34" charset="0"/>
              </a:rPr>
              <a:t>Please can your child come to school wearing their PE kit on their PE day.</a:t>
            </a:r>
          </a:p>
          <a:p>
            <a:pPr lvl="0"/>
            <a:r>
              <a:rPr lang="en-GB" dirty="0">
                <a:latin typeface="SassoonPrimary" panose="020B0500000000000000" pitchFamily="34" charset="0"/>
              </a:rPr>
              <a:t>Please ensure PE kits and school uniforms have their names written in. </a:t>
            </a:r>
          </a:p>
          <a:p>
            <a:pPr lvl="0"/>
            <a:endParaRPr lang="en-GB" dirty="0">
              <a:latin typeface="SassoonPrimary" panose="020B0500000000000000" pitchFamily="34" charset="0"/>
            </a:endParaRPr>
          </a:p>
          <a:p>
            <a:pPr lvl="0"/>
            <a:endParaRPr lang="en-GB" dirty="0">
              <a:latin typeface="SassoonPrimary" panose="020B0500000000000000" pitchFamily="34" charset="0"/>
            </a:endParaRPr>
          </a:p>
          <a:p>
            <a:pPr lvl="0"/>
            <a:r>
              <a:rPr lang="en-GB" dirty="0">
                <a:latin typeface="SassoonPrimary" panose="020B0500000000000000" pitchFamily="34" charset="0"/>
              </a:rPr>
              <a:t>P.E days are as follows </a:t>
            </a:r>
          </a:p>
          <a:p>
            <a:pPr lvl="0"/>
            <a:r>
              <a:rPr lang="en-GB" b="1" dirty="0">
                <a:solidFill>
                  <a:schemeClr val="accent5"/>
                </a:solidFill>
                <a:latin typeface="SassoonPrimary" panose="020B0500000000000000" pitchFamily="34" charset="0"/>
              </a:rPr>
              <a:t>Class 4 – Monday and Tuesday</a:t>
            </a:r>
            <a:br>
              <a:rPr lang="en-GB" b="1" dirty="0">
                <a:latin typeface="SassoonPrimary" panose="020B0500000000000000" pitchFamily="34" charset="0"/>
              </a:rPr>
            </a:br>
            <a:r>
              <a:rPr lang="en-GB" b="1" dirty="0">
                <a:solidFill>
                  <a:schemeClr val="accent6">
                    <a:lumMod val="50000"/>
                  </a:schemeClr>
                </a:solidFill>
                <a:latin typeface="SassoonPrimary" panose="020B0500000000000000" pitchFamily="34" charset="0"/>
              </a:rPr>
              <a:t>Class 5 – Tuesday and Wednesday</a:t>
            </a:r>
            <a:br>
              <a:rPr lang="en-GB" b="1" dirty="0">
                <a:latin typeface="SassoonPrimary" panose="020B0500000000000000" pitchFamily="34" charset="0"/>
              </a:rPr>
            </a:br>
            <a:r>
              <a:rPr lang="en-GB" b="1" dirty="0">
                <a:solidFill>
                  <a:srgbClr val="7030A0"/>
                </a:solidFill>
                <a:latin typeface="SassoonPrimary" panose="020B0500000000000000" pitchFamily="34" charset="0"/>
              </a:rPr>
              <a:t>Class 6 – Monday and Thursday</a:t>
            </a:r>
          </a:p>
          <a:p>
            <a:pPr lvl="0"/>
            <a:endParaRPr lang="en-GB" b="1" dirty="0">
              <a:latin typeface="SassoonPrimary" panose="020B0500000000000000" pitchFamily="34" charset="0"/>
            </a:endParaRPr>
          </a:p>
          <a:p>
            <a:pPr lvl="0"/>
            <a:r>
              <a:rPr lang="en-GB" b="1" dirty="0">
                <a:latin typeface="SassoonPrimary" panose="020B0500000000000000" pitchFamily="34" charset="0"/>
              </a:rPr>
              <a:t>Our school PE Kit is: </a:t>
            </a:r>
          </a:p>
          <a:p>
            <a:pPr marL="285750" lvl="0" indent="-285750">
              <a:buFont typeface="Arial" panose="020B0604020202020204" pitchFamily="34" charset="0"/>
              <a:buChar char="•"/>
            </a:pPr>
            <a:r>
              <a:rPr lang="en-GB" b="1" dirty="0">
                <a:latin typeface="SassoonPrimary" panose="020B0500000000000000" pitchFamily="34" charset="0"/>
              </a:rPr>
              <a:t>White t-shirt</a:t>
            </a:r>
          </a:p>
          <a:p>
            <a:pPr marL="285750" lvl="0" indent="-285750">
              <a:buFont typeface="Arial" panose="020B0604020202020204" pitchFamily="34" charset="0"/>
              <a:buChar char="•"/>
            </a:pPr>
            <a:r>
              <a:rPr lang="en-GB" b="1" dirty="0">
                <a:latin typeface="SassoonPrimary" panose="020B0500000000000000" pitchFamily="34" charset="0"/>
              </a:rPr>
              <a:t>Black pants/shorts</a:t>
            </a:r>
          </a:p>
          <a:p>
            <a:pPr marL="285750" lvl="0" indent="-285750">
              <a:buFont typeface="Arial" panose="020B0604020202020204" pitchFamily="34" charset="0"/>
              <a:buChar char="•"/>
            </a:pPr>
            <a:r>
              <a:rPr lang="en-GB" b="1" dirty="0">
                <a:latin typeface="SassoonPrimary" panose="020B0500000000000000" pitchFamily="34" charset="0"/>
              </a:rPr>
              <a:t>Black pumps/ </a:t>
            </a:r>
            <a:r>
              <a:rPr lang="en-GB" b="1" u="sng" dirty="0">
                <a:latin typeface="SassoonPrimary" panose="020B0500000000000000" pitchFamily="34" charset="0"/>
              </a:rPr>
              <a:t>trainers</a:t>
            </a:r>
            <a:r>
              <a:rPr lang="en-GB" b="1" dirty="0">
                <a:latin typeface="SassoonPrimary" panose="020B0500000000000000" pitchFamily="34" charset="0"/>
              </a:rPr>
              <a:t> </a:t>
            </a:r>
          </a:p>
          <a:p>
            <a:pPr marL="285750" lvl="0" indent="-285750">
              <a:buFont typeface="Arial" panose="020B0604020202020204" pitchFamily="34" charset="0"/>
              <a:buChar char="•"/>
            </a:pPr>
            <a:r>
              <a:rPr lang="en-GB" b="1" dirty="0">
                <a:solidFill>
                  <a:srgbClr val="FF0000"/>
                </a:solidFill>
                <a:latin typeface="SassoonPrimary" panose="020B0500000000000000" pitchFamily="34" charset="0"/>
              </a:rPr>
              <a:t>School jumper or cardigan/ black zip up hoodie</a:t>
            </a:r>
          </a:p>
          <a:p>
            <a:pPr lvl="0"/>
            <a:endParaRPr lang="en-GB" b="1" dirty="0">
              <a:latin typeface="CCW Cursive Writing 1" panose="03050602040000000000" pitchFamily="66" charset="0"/>
            </a:endParaRPr>
          </a:p>
          <a:p>
            <a:pPr lvl="0"/>
            <a:endParaRPr lang="en-GB" b="1" dirty="0">
              <a:latin typeface="CCW Cursive Writing 1" panose="03050602040000000000" pitchFamily="66" charset="0"/>
            </a:endParaRPr>
          </a:p>
        </p:txBody>
      </p:sp>
      <p:pic>
        <p:nvPicPr>
          <p:cNvPr id="6" name="Picture 5"/>
          <p:cNvPicPr>
            <a:picLocks noChangeAspect="1"/>
          </p:cNvPicPr>
          <p:nvPr/>
        </p:nvPicPr>
        <p:blipFill>
          <a:blip r:embed="rId4"/>
          <a:stretch>
            <a:fillRect/>
          </a:stretch>
        </p:blipFill>
        <p:spPr>
          <a:xfrm>
            <a:off x="10069326" y="364857"/>
            <a:ext cx="1526928" cy="1064223"/>
          </a:xfrm>
          <a:prstGeom prst="rect">
            <a:avLst/>
          </a:prstGeom>
        </p:spPr>
      </p:pic>
      <p:sp>
        <p:nvSpPr>
          <p:cNvPr id="7" name="TextBox 6"/>
          <p:cNvSpPr txBox="1"/>
          <p:nvPr/>
        </p:nvSpPr>
        <p:spPr>
          <a:xfrm>
            <a:off x="3025832" y="535132"/>
            <a:ext cx="6267797" cy="584775"/>
          </a:xfrm>
          <a:prstGeom prst="rect">
            <a:avLst/>
          </a:prstGeom>
          <a:noFill/>
        </p:spPr>
        <p:txBody>
          <a:bodyPr wrap="square" rtlCol="0">
            <a:spAutoFit/>
          </a:bodyPr>
          <a:lstStyle/>
          <a:p>
            <a:pPr algn="ctr"/>
            <a:r>
              <a:rPr lang="en-GB" sz="3200" dirty="0">
                <a:latin typeface="SassoonPrimary" panose="020B0500000000000000" pitchFamily="34" charset="0"/>
              </a:rPr>
              <a:t>P.E </a:t>
            </a:r>
          </a:p>
        </p:txBody>
      </p:sp>
      <p:pic>
        <p:nvPicPr>
          <p:cNvPr id="2" name="Picture 1"/>
          <p:cNvPicPr>
            <a:picLocks noChangeAspect="1"/>
          </p:cNvPicPr>
          <p:nvPr/>
        </p:nvPicPr>
        <p:blipFill>
          <a:blip r:embed="rId5"/>
          <a:stretch>
            <a:fillRect/>
          </a:stretch>
        </p:blipFill>
        <p:spPr>
          <a:xfrm>
            <a:off x="5351441" y="3043758"/>
            <a:ext cx="1223071" cy="1273666"/>
          </a:xfrm>
          <a:prstGeom prst="rect">
            <a:avLst/>
          </a:prstGeom>
        </p:spPr>
      </p:pic>
      <p:pic>
        <p:nvPicPr>
          <p:cNvPr id="3" name="Picture 2"/>
          <p:cNvPicPr>
            <a:picLocks noChangeAspect="1"/>
          </p:cNvPicPr>
          <p:nvPr/>
        </p:nvPicPr>
        <p:blipFill>
          <a:blip r:embed="rId6"/>
          <a:stretch>
            <a:fillRect/>
          </a:stretch>
        </p:blipFill>
        <p:spPr>
          <a:xfrm>
            <a:off x="9866434" y="4179483"/>
            <a:ext cx="1513102" cy="1123127"/>
          </a:xfrm>
          <a:prstGeom prst="rect">
            <a:avLst/>
          </a:prstGeom>
        </p:spPr>
      </p:pic>
      <p:pic>
        <p:nvPicPr>
          <p:cNvPr id="8" name="Picture 7"/>
          <p:cNvPicPr>
            <a:picLocks noChangeAspect="1"/>
          </p:cNvPicPr>
          <p:nvPr/>
        </p:nvPicPr>
        <p:blipFill>
          <a:blip r:embed="rId7"/>
          <a:stretch>
            <a:fillRect/>
          </a:stretch>
        </p:blipFill>
        <p:spPr>
          <a:xfrm>
            <a:off x="6899148" y="3931010"/>
            <a:ext cx="1352550" cy="1371600"/>
          </a:xfrm>
          <a:prstGeom prst="rect">
            <a:avLst/>
          </a:prstGeom>
        </p:spPr>
      </p:pic>
      <p:pic>
        <p:nvPicPr>
          <p:cNvPr id="9" name="Picture 8"/>
          <p:cNvPicPr>
            <a:picLocks noChangeAspect="1"/>
          </p:cNvPicPr>
          <p:nvPr/>
        </p:nvPicPr>
        <p:blipFill>
          <a:blip r:embed="rId8"/>
          <a:stretch>
            <a:fillRect/>
          </a:stretch>
        </p:blipFill>
        <p:spPr>
          <a:xfrm>
            <a:off x="8576334" y="2812474"/>
            <a:ext cx="857250" cy="1504950"/>
          </a:xfrm>
          <a:prstGeom prst="rect">
            <a:avLst/>
          </a:prstGeom>
        </p:spPr>
      </p:pic>
      <p:pic>
        <p:nvPicPr>
          <p:cNvPr id="10"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61513" y="5805805"/>
            <a:ext cx="487363" cy="487363"/>
          </a:xfrm>
          <a:prstGeom prst="rect">
            <a:avLst/>
          </a:prstGeom>
        </p:spPr>
      </p:pic>
    </p:spTree>
    <p:extLst>
      <p:ext uri="{BB962C8B-B14F-4D97-AF65-F5344CB8AC3E}">
        <p14:creationId xmlns:p14="http://schemas.microsoft.com/office/powerpoint/2010/main" val="22334582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523" fill="hold"/>
                                        <p:tgtEl>
                                          <p:spTgt spid="10"/>
                                        </p:tgtEl>
                                      </p:cBhvr>
                                    </p:cmd>
                                  </p:childTnLst>
                                </p:cTn>
                              </p:par>
                            </p:childTnLst>
                          </p:cTn>
                        </p:par>
                      </p:childTnLst>
                    </p:cTn>
                  </p:par>
                </p:childTnLst>
              </p:cTn>
              <p:nextCondLst>
                <p:cond evt="onClick" delay="0">
                  <p:tgtEl>
                    <p:spTgt spid="10"/>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DEE69-13EB-11BD-D527-45DC7B2310E8}"/>
              </a:ext>
            </a:extLst>
          </p:cNvPr>
          <p:cNvSpPr>
            <a:spLocks noGrp="1"/>
          </p:cNvSpPr>
          <p:nvPr>
            <p:ph type="title"/>
          </p:nvPr>
        </p:nvSpPr>
        <p:spPr/>
        <p:txBody>
          <a:bodyPr>
            <a:normAutofit/>
          </a:bodyPr>
          <a:lstStyle/>
          <a:p>
            <a:pPr algn="ctr"/>
            <a:r>
              <a:rPr lang="en-GB" sz="3200" dirty="0">
                <a:latin typeface="SassoonPrimary" panose="020B0500000000000000" pitchFamily="34" charset="0"/>
              </a:rPr>
              <a:t>Medical needs and allergies</a:t>
            </a:r>
          </a:p>
        </p:txBody>
      </p:sp>
      <p:sp>
        <p:nvSpPr>
          <p:cNvPr id="3" name="Content Placeholder 2">
            <a:extLst>
              <a:ext uri="{FF2B5EF4-FFF2-40B4-BE49-F238E27FC236}">
                <a16:creationId xmlns:a16="http://schemas.microsoft.com/office/drawing/2014/main" id="{C651B74C-292B-BD13-F494-27C37013EE7E}"/>
              </a:ext>
            </a:extLst>
          </p:cNvPr>
          <p:cNvSpPr>
            <a:spLocks noGrp="1"/>
          </p:cNvSpPr>
          <p:nvPr>
            <p:ph idx="1"/>
          </p:nvPr>
        </p:nvSpPr>
        <p:spPr>
          <a:xfrm>
            <a:off x="329242" y="1791120"/>
            <a:ext cx="5545347" cy="3747039"/>
          </a:xfrm>
        </p:spPr>
        <p:txBody>
          <a:bodyPr>
            <a:normAutofit/>
          </a:bodyPr>
          <a:lstStyle/>
          <a:p>
            <a:r>
              <a:rPr lang="en-GB" sz="1600" dirty="0">
                <a:latin typeface="SassoonPrimary" panose="020B0500000000000000" pitchFamily="34" charset="0"/>
              </a:rPr>
              <a:t>Please make the class teacher aware if you child has any medical needs or allergies, or if anything changes throughout the year.</a:t>
            </a:r>
          </a:p>
          <a:p>
            <a:r>
              <a:rPr lang="en-GB" sz="1600" dirty="0">
                <a:latin typeface="SassoonPrimary" panose="020B0500000000000000" pitchFamily="34" charset="0"/>
              </a:rPr>
              <a:t>If your child has asthma we must have an inhaler kept in school at all times, and one kept at home. </a:t>
            </a:r>
          </a:p>
          <a:p>
            <a:r>
              <a:rPr lang="en-GB" sz="1600" dirty="0">
                <a:latin typeface="SassoonPrimary" panose="020B0500000000000000" pitchFamily="34" charset="0"/>
              </a:rPr>
              <a:t>Please ensure any medicine needed is labelled with your child’s name and brought into school. The expiry dates on these will be checked at the end of each term. </a:t>
            </a:r>
          </a:p>
          <a:p>
            <a:r>
              <a:rPr lang="en-GB" sz="1600" dirty="0">
                <a:latin typeface="SassoonPrimary" panose="020B0500000000000000" pitchFamily="34" charset="0"/>
              </a:rPr>
              <a:t>No food/ drinks from home must be brought in to share with other children (only packed lunches). </a:t>
            </a:r>
          </a:p>
          <a:p>
            <a:r>
              <a:rPr lang="en-GB" sz="1600" dirty="0">
                <a:latin typeface="SassoonPrimary" panose="020B0500000000000000" pitchFamily="34" charset="0"/>
              </a:rPr>
              <a:t>No cakes/ sweets on birthdays thank you. We will celebrate birthdays in other ways in school. </a:t>
            </a:r>
          </a:p>
        </p:txBody>
      </p:sp>
      <p:pic>
        <p:nvPicPr>
          <p:cNvPr id="5" name="Picture 4">
            <a:extLst>
              <a:ext uri="{FF2B5EF4-FFF2-40B4-BE49-F238E27FC236}">
                <a16:creationId xmlns:a16="http://schemas.microsoft.com/office/drawing/2014/main" id="{3D361917-4C11-5DCB-4038-E7F4270CFF39}"/>
              </a:ext>
            </a:extLst>
          </p:cNvPr>
          <p:cNvPicPr>
            <a:picLocks noChangeAspect="1"/>
          </p:cNvPicPr>
          <p:nvPr/>
        </p:nvPicPr>
        <p:blipFill>
          <a:blip r:embed="rId2"/>
          <a:stretch>
            <a:fillRect/>
          </a:stretch>
        </p:blipFill>
        <p:spPr>
          <a:xfrm>
            <a:off x="6096000" y="1690688"/>
            <a:ext cx="3148641" cy="4598674"/>
          </a:xfrm>
          <a:prstGeom prst="rect">
            <a:avLst/>
          </a:prstGeom>
        </p:spPr>
      </p:pic>
      <p:pic>
        <p:nvPicPr>
          <p:cNvPr id="7" name="Picture 6">
            <a:extLst>
              <a:ext uri="{FF2B5EF4-FFF2-40B4-BE49-F238E27FC236}">
                <a16:creationId xmlns:a16="http://schemas.microsoft.com/office/drawing/2014/main" id="{65E11A2F-26A1-2376-D05D-144DB6D25C87}"/>
              </a:ext>
            </a:extLst>
          </p:cNvPr>
          <p:cNvPicPr>
            <a:picLocks noChangeAspect="1"/>
          </p:cNvPicPr>
          <p:nvPr/>
        </p:nvPicPr>
        <p:blipFill>
          <a:blip r:embed="rId3"/>
          <a:stretch>
            <a:fillRect/>
          </a:stretch>
        </p:blipFill>
        <p:spPr>
          <a:xfrm>
            <a:off x="9466052" y="2109158"/>
            <a:ext cx="2426052" cy="3429001"/>
          </a:xfrm>
          <a:prstGeom prst="rect">
            <a:avLst/>
          </a:prstGeom>
        </p:spPr>
      </p:pic>
    </p:spTree>
    <p:extLst>
      <p:ext uri="{BB962C8B-B14F-4D97-AF65-F5344CB8AC3E}">
        <p14:creationId xmlns:p14="http://schemas.microsoft.com/office/powerpoint/2010/main" val="4157258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7214" y="535132"/>
            <a:ext cx="4933288" cy="3438352"/>
          </a:xfrm>
          <a:prstGeom prst="rect">
            <a:avLst/>
          </a:prstGeom>
        </p:spPr>
      </p:pic>
      <p:sp>
        <p:nvSpPr>
          <p:cNvPr id="5" name="Rectangle 4"/>
          <p:cNvSpPr/>
          <p:nvPr/>
        </p:nvSpPr>
        <p:spPr>
          <a:xfrm>
            <a:off x="357447" y="124690"/>
            <a:ext cx="11454938" cy="6434051"/>
          </a:xfrm>
          <a:prstGeom prst="rect">
            <a:avLst/>
          </a:prstGeom>
          <a:ln w="76200"/>
        </p:spPr>
        <p:style>
          <a:lnRef idx="2">
            <a:schemeClr val="accent2"/>
          </a:lnRef>
          <a:fillRef idx="1">
            <a:schemeClr val="lt1"/>
          </a:fillRef>
          <a:effectRef idx="0">
            <a:schemeClr val="accent2"/>
          </a:effectRef>
          <a:fontRef idx="minor">
            <a:schemeClr val="dk1"/>
          </a:fontRef>
        </p:style>
        <p:txBody>
          <a:bodyPr rtlCol="0" anchor="ctr"/>
          <a:lstStyle/>
          <a:p>
            <a:pPr lvl="0"/>
            <a:endParaRPr lang="en-GB" b="1" dirty="0">
              <a:latin typeface="CCW Cursive Writing 1" panose="03050602040000000000" pitchFamily="66" charset="0"/>
            </a:endParaRPr>
          </a:p>
        </p:txBody>
      </p:sp>
      <p:pic>
        <p:nvPicPr>
          <p:cNvPr id="6" name="Picture 5"/>
          <p:cNvPicPr>
            <a:picLocks noChangeAspect="1"/>
          </p:cNvPicPr>
          <p:nvPr/>
        </p:nvPicPr>
        <p:blipFill>
          <a:blip r:embed="rId2"/>
          <a:stretch>
            <a:fillRect/>
          </a:stretch>
        </p:blipFill>
        <p:spPr>
          <a:xfrm>
            <a:off x="10069326" y="364857"/>
            <a:ext cx="1526928" cy="1064223"/>
          </a:xfrm>
          <a:prstGeom prst="rect">
            <a:avLst/>
          </a:prstGeom>
        </p:spPr>
      </p:pic>
      <p:sp>
        <p:nvSpPr>
          <p:cNvPr id="7" name="TextBox 6"/>
          <p:cNvSpPr txBox="1"/>
          <p:nvPr/>
        </p:nvSpPr>
        <p:spPr>
          <a:xfrm>
            <a:off x="1321724" y="748146"/>
            <a:ext cx="9792392" cy="4278094"/>
          </a:xfrm>
          <a:prstGeom prst="rect">
            <a:avLst/>
          </a:prstGeom>
          <a:noFill/>
        </p:spPr>
        <p:txBody>
          <a:bodyPr wrap="square" rtlCol="0">
            <a:spAutoFit/>
          </a:bodyPr>
          <a:lstStyle/>
          <a:p>
            <a:pPr algn="ctr"/>
            <a:r>
              <a:rPr lang="en-GB" sz="3200" b="1" u="sng" dirty="0">
                <a:solidFill>
                  <a:schemeClr val="accent6">
                    <a:lumMod val="75000"/>
                  </a:schemeClr>
                </a:solidFill>
                <a:latin typeface="CCW Cursive Writing 1" panose="03050602040000000000" pitchFamily="66" charset="0"/>
              </a:rPr>
              <a:t> </a:t>
            </a:r>
            <a:endParaRPr lang="en-GB" sz="3200" dirty="0">
              <a:latin typeface="CCW Cursive Writing 1" panose="03050602040000000000" pitchFamily="66" charset="0"/>
            </a:endParaRPr>
          </a:p>
          <a:p>
            <a:pPr algn="ctr"/>
            <a:endParaRPr lang="en-GB" sz="3200" dirty="0">
              <a:latin typeface="CCW Cursive Writing 1" panose="03050602040000000000" pitchFamily="66" charset="0"/>
            </a:endParaRPr>
          </a:p>
          <a:p>
            <a:pPr algn="ctr"/>
            <a:r>
              <a:rPr lang="en-GB" sz="2400" dirty="0">
                <a:latin typeface="SassoonPrimary" panose="020B0500000000000000" pitchFamily="34" charset="0"/>
              </a:rPr>
              <a:t>The teachers are on the door at the start and end of each school day. We can answer any questions you have then. If it is something that needs more time we can arrange a meeting with the class teacher after school.</a:t>
            </a:r>
          </a:p>
          <a:p>
            <a:pPr algn="ctr"/>
            <a:endParaRPr lang="en-GB" sz="2400" dirty="0">
              <a:latin typeface="SassoonPrimary" panose="020B0500000000000000" pitchFamily="34" charset="0"/>
            </a:endParaRPr>
          </a:p>
          <a:p>
            <a:pPr algn="ctr"/>
            <a:endParaRPr lang="en-GB" sz="2400" dirty="0">
              <a:latin typeface="SassoonPrimary" panose="020B0500000000000000" pitchFamily="34" charset="0"/>
            </a:endParaRPr>
          </a:p>
          <a:p>
            <a:pPr algn="ctr"/>
            <a:r>
              <a:rPr lang="en-GB" sz="3200" b="1" u="sng" dirty="0">
                <a:solidFill>
                  <a:schemeClr val="accent6">
                    <a:lumMod val="75000"/>
                  </a:schemeClr>
                </a:solidFill>
                <a:latin typeface="SassoonPrimary" panose="020B0500000000000000" pitchFamily="34" charset="0"/>
              </a:rPr>
              <a:t>Thank you for all your support!</a:t>
            </a:r>
          </a:p>
          <a:p>
            <a:pPr algn="ctr"/>
            <a:endParaRPr lang="en-GB" sz="3200" dirty="0">
              <a:latin typeface="CCW Cursive Writing 1" panose="03050602040000000000" pitchFamily="66" charset="0"/>
            </a:endParaRPr>
          </a:p>
        </p:txBody>
      </p:sp>
    </p:spTree>
    <p:extLst>
      <p:ext uri="{BB962C8B-B14F-4D97-AF65-F5344CB8AC3E}">
        <p14:creationId xmlns:p14="http://schemas.microsoft.com/office/powerpoint/2010/main" val="31550696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96F44853F85324E8B6BCD71CEF5F7E7" ma:contentTypeVersion="13" ma:contentTypeDescription="Create a new document." ma:contentTypeScope="" ma:versionID="ca33114a0673d969b1366210a37d2912">
  <xsd:schema xmlns:xsd="http://www.w3.org/2001/XMLSchema" xmlns:xs="http://www.w3.org/2001/XMLSchema" xmlns:p="http://schemas.microsoft.com/office/2006/metadata/properties" xmlns:ns3="92ec2401-a84d-42fd-ab9e-9738fb594952" targetNamespace="http://schemas.microsoft.com/office/2006/metadata/properties" ma:root="true" ma:fieldsID="72e5c112317b3a87c48e7fb43f017ec9" ns3:_="">
    <xsd:import namespace="92ec2401-a84d-42fd-ab9e-9738fb594952"/>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DateTaken" minOccurs="0"/>
                <xsd:element ref="ns3:MediaServiceLocation"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ec2401-a84d-42fd-ab9e-9738fb59495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92ec2401-a84d-42fd-ab9e-9738fb594952" xsi:nil="true"/>
  </documentManagement>
</p:properties>
</file>

<file path=customXml/itemProps1.xml><?xml version="1.0" encoding="utf-8"?>
<ds:datastoreItem xmlns:ds="http://schemas.openxmlformats.org/officeDocument/2006/customXml" ds:itemID="{1C7A7649-83C8-468C-9F8F-76FCF0B0BB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2ec2401-a84d-42fd-ab9e-9738fb5949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CBA04C7-DD9C-45B8-898F-D69C2C56DCF5}">
  <ds:schemaRefs>
    <ds:schemaRef ds:uri="http://schemas.microsoft.com/sharepoint/v3/contenttype/forms"/>
  </ds:schemaRefs>
</ds:datastoreItem>
</file>

<file path=customXml/itemProps3.xml><?xml version="1.0" encoding="utf-8"?>
<ds:datastoreItem xmlns:ds="http://schemas.openxmlformats.org/officeDocument/2006/customXml" ds:itemID="{C25EC131-D523-4FA3-8BD5-E46A0F8F91DF}">
  <ds:schemaRefs>
    <ds:schemaRef ds:uri="http://purl.org/dc/dcmitype/"/>
    <ds:schemaRef ds:uri="http://purl.org/dc/terms/"/>
    <ds:schemaRef ds:uri="http://purl.org/dc/elements/1.1/"/>
    <ds:schemaRef ds:uri="http://schemas.microsoft.com/office/infopath/2007/PartnerControls"/>
    <ds:schemaRef ds:uri="http://schemas.microsoft.com/office/2006/documentManagement/types"/>
    <ds:schemaRef ds:uri="http://www.w3.org/XML/1998/namespace"/>
    <ds:schemaRef ds:uri="http://schemas.openxmlformats.org/package/2006/metadata/core-properties"/>
    <ds:schemaRef ds:uri="92ec2401-a84d-42fd-ab9e-9738fb594952"/>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899</TotalTime>
  <Words>1055</Words>
  <Application>Microsoft Office PowerPoint</Application>
  <PresentationFormat>Widescreen</PresentationFormat>
  <Paragraphs>169</Paragraphs>
  <Slides>15</Slides>
  <Notes>0</Notes>
  <HiddenSlides>0</HiddenSlides>
  <MMClips>8</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Calibri Light</vt:lpstr>
      <vt:lpstr>CCW Cursive Writing 1</vt:lpstr>
      <vt:lpstr>CCW Cursive Writing 18</vt:lpstr>
      <vt:lpstr>SassoonPrimary</vt:lpstr>
      <vt:lpstr>XCCW Joined 1a</vt:lpstr>
      <vt:lpstr>Office Theme</vt:lpstr>
      <vt:lpstr>PowerPoint Presentation</vt:lpstr>
      <vt:lpstr>PowerPoint Presentation</vt:lpstr>
      <vt:lpstr>PowerPoint Presentation</vt:lpstr>
      <vt:lpstr>What your child’s school day looks like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Medical needs and allergies</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Stott, Jessica</cp:lastModifiedBy>
  <cp:revision>78</cp:revision>
  <dcterms:created xsi:type="dcterms:W3CDTF">2020-09-22T10:22:53Z</dcterms:created>
  <dcterms:modified xsi:type="dcterms:W3CDTF">2026-09-08T13:14:56Z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0x010100896F44853F85324E8B6BCD71CEF5F7E7</vt:lpwstr>
  </property>
</Properties>
</file>