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5"/>
  </p:handoutMasterIdLst>
  <p:sldIdLst>
    <p:sldId id="256" r:id="rId2"/>
    <p:sldId id="257" r:id="rId3"/>
    <p:sldId id="262" r:id="rId4"/>
    <p:sldId id="264" r:id="rId5"/>
    <p:sldId id="261" r:id="rId6"/>
    <p:sldId id="260" r:id="rId7"/>
    <p:sldId id="263" r:id="rId8"/>
    <p:sldId id="259" r:id="rId9"/>
    <p:sldId id="268" r:id="rId10"/>
    <p:sldId id="267" r:id="rId11"/>
    <p:sldId id="258" r:id="rId12"/>
    <p:sldId id="266" r:id="rId13"/>
    <p:sldId id="265" r:id="rId14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CCE248-4D59-4D4B-98E2-3BD3EEF8DDB9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A94ABD-BCCF-451E-9E9D-2ED5718E1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4065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559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494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962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205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953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248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302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746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293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095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632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11FA17-1835-421E-BBAC-F492772479B2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311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7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2.png"/><Relationship Id="rId5" Type="http://schemas.openxmlformats.org/officeDocument/2006/relationships/image" Target="../media/image16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2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2.png"/><Relationship Id="rId5" Type="http://schemas.openxmlformats.org/officeDocument/2006/relationships/image" Target="../media/image20.jp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2.png"/><Relationship Id="rId5" Type="http://schemas.openxmlformats.org/officeDocument/2006/relationships/image" Target="../media/image21.jpe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hitefield-inf.lancs.sch.uk/online-games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6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1.png"/><Relationship Id="rId9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7908" y="779318"/>
            <a:ext cx="3771900" cy="26289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1265" y="3599411"/>
            <a:ext cx="626779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Welcome to Year 1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2292" y="361919"/>
            <a:ext cx="3015269" cy="204368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2292" y="2229235"/>
            <a:ext cx="1291411" cy="191461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1596" y="4143846"/>
            <a:ext cx="2990521" cy="204871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8"/>
          <a:srcRect r="9018"/>
          <a:stretch/>
        </p:blipFill>
        <p:spPr>
          <a:xfrm>
            <a:off x="9602584" y="324784"/>
            <a:ext cx="1924483" cy="20757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602149" y="4505723"/>
            <a:ext cx="1861476" cy="173859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0880" y="4505723"/>
            <a:ext cx="1168323" cy="87263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25997" y="324784"/>
            <a:ext cx="1632403" cy="198929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03"/>
          <a:stretch/>
        </p:blipFill>
        <p:spPr>
          <a:xfrm>
            <a:off x="1870364" y="2369389"/>
            <a:ext cx="1751754" cy="177445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0881" y="2294292"/>
            <a:ext cx="2982744" cy="222785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150"/>
          <a:stretch/>
        </p:blipFill>
        <p:spPr>
          <a:xfrm rot="5400000">
            <a:off x="8643527" y="5207941"/>
            <a:ext cx="873521" cy="1198817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5560176" y="541636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354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07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5527" y="568383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40573" y="59343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>
              <a:latin typeface="XCCW Joined 1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77639" y="398108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34145" y="568383"/>
            <a:ext cx="6267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CW Cursive Writing 1" panose="03050602040000000000" pitchFamily="66" charset="0"/>
              </a:rPr>
              <a:t>Meet the Year 1 Team! </a:t>
            </a:r>
            <a:endParaRPr lang="en-GB" sz="2800" dirty="0">
              <a:latin typeface="CCW Cursive Writing 1" panose="03050602040000000000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016431" y="1098444"/>
            <a:ext cx="43032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CCW Cursive Writing 1" panose="03050602040000000000" pitchFamily="66" charset="0"/>
              </a:rPr>
              <a:t>In Class </a:t>
            </a:r>
            <a:r>
              <a:rPr lang="en-GB" sz="2000" dirty="0" smtClean="0">
                <a:solidFill>
                  <a:srgbClr val="7030A0"/>
                </a:solidFill>
                <a:latin typeface="CCW Cursive Writing 1" panose="03050602040000000000" pitchFamily="66" charset="0"/>
              </a:rPr>
              <a:t>6</a:t>
            </a:r>
            <a:r>
              <a:rPr lang="en-GB" sz="1600" dirty="0" smtClean="0">
                <a:latin typeface="CCW Cursive Writing 1" panose="03050602040000000000" pitchFamily="66" charset="0"/>
              </a:rPr>
              <a:t> we have …</a:t>
            </a:r>
            <a:endParaRPr lang="en-GB" sz="1600" dirty="0">
              <a:latin typeface="CCW Cursive Writing 1" panose="03050602040000000000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442920" y="2953204"/>
            <a:ext cx="7897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 Aziz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6771424" y="2956268"/>
            <a:ext cx="942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Mrs</a:t>
            </a:r>
            <a:r>
              <a:rPr lang="en-US" dirty="0" smtClean="0"/>
              <a:t> Ahmed </a:t>
            </a:r>
            <a:endParaRPr lang="en-GB" dirty="0"/>
          </a:p>
        </p:txBody>
      </p:sp>
      <p:sp>
        <p:nvSpPr>
          <p:cNvPr id="27" name="TextBox 26"/>
          <p:cNvSpPr txBox="1"/>
          <p:nvPr/>
        </p:nvSpPr>
        <p:spPr>
          <a:xfrm>
            <a:off x="4143327" y="2953205"/>
            <a:ext cx="1011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Mrs</a:t>
            </a:r>
            <a:r>
              <a:rPr lang="en-US" dirty="0" smtClean="0"/>
              <a:t> Hutton  </a:t>
            </a:r>
            <a:endParaRPr lang="en-GB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94" t="24251" r="41212" b="28850"/>
          <a:stretch/>
        </p:blipFill>
        <p:spPr>
          <a:xfrm rot="5400000">
            <a:off x="4867495" y="2377198"/>
            <a:ext cx="1991284" cy="160749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888" y="2185300"/>
            <a:ext cx="1666897" cy="199128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13585" y="2185300"/>
            <a:ext cx="1645871" cy="2003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825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CW Cursive Writing 1" panose="03050602040000000000" pitchFamily="66" charset="0"/>
              </a:rPr>
              <a:t>Classroom doors open </a:t>
            </a:r>
            <a:r>
              <a:rPr lang="en-GB" dirty="0" smtClean="0">
                <a:latin typeface="CCW Cursive Writing 1" panose="03050602040000000000" pitchFamily="66" charset="0"/>
              </a:rPr>
              <a:t>for drop off at </a:t>
            </a:r>
            <a:r>
              <a:rPr lang="en-GB" b="1" dirty="0" smtClean="0">
                <a:solidFill>
                  <a:schemeClr val="accent6"/>
                </a:solidFill>
                <a:latin typeface="CCW Cursive Writing 1" panose="03050602040000000000" pitchFamily="66" charset="0"/>
              </a:rPr>
              <a:t>8.40am</a:t>
            </a:r>
            <a:r>
              <a:rPr lang="en-GB" dirty="0" smtClean="0">
                <a:latin typeface="CCW Cursive Writing 1" panose="03050602040000000000" pitchFamily="66" charset="0"/>
              </a:rPr>
              <a:t> </a:t>
            </a:r>
            <a:r>
              <a:rPr lang="en-GB" dirty="0">
                <a:latin typeface="CCW Cursive Writing 1" panose="03050602040000000000" pitchFamily="66" charset="0"/>
              </a:rPr>
              <a:t>and </a:t>
            </a:r>
            <a:r>
              <a:rPr lang="en-GB" dirty="0" smtClean="0">
                <a:latin typeface="CCW Cursive Writing 1" panose="03050602040000000000" pitchFamily="66" charset="0"/>
              </a:rPr>
              <a:t>for pickup at </a:t>
            </a:r>
            <a:r>
              <a:rPr lang="en-GB" b="1" dirty="0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3.10pm</a:t>
            </a:r>
            <a:r>
              <a:rPr lang="en-GB" dirty="0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FF0000"/>
              </a:solidFill>
              <a:latin typeface="CCW Cursive Writing 1" panose="03050602040000000000" pitchFamily="66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CW Cursive Writing 1" panose="03050602040000000000" pitchFamily="66" charset="0"/>
              </a:rPr>
              <a:t>Please ensure your child is dropped off and picked up </a:t>
            </a:r>
            <a:r>
              <a:rPr lang="en-GB" dirty="0" smtClean="0">
                <a:latin typeface="CCW Cursive Writing 1" panose="03050602040000000000" pitchFamily="66" charset="0"/>
              </a:rPr>
              <a:t>promptly and you must hand your child over to the classroom team.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CCW Cursive Writing 1" panose="03050602040000000000" pitchFamily="66" charset="0"/>
              </a:rPr>
              <a:t>All children must be collected by an authorised adult on the class collection sheet. If another adult is going to collect your child please inform your class teacher.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CW Cursive Writing 1" panose="03050602040000000000" pitchFamily="66" charset="0"/>
              </a:rPr>
              <a:t>Parent Reminders</a:t>
            </a:r>
            <a:endParaRPr lang="en-GB" sz="2800" dirty="0">
              <a:latin typeface="CCW Cursive Writing 1" panose="03050602040000000000" pitchFamily="66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44690" y="544004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908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30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26326" y="422818"/>
            <a:ext cx="6267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CW Cursive Writing 1" panose="03050602040000000000" pitchFamily="66" charset="0"/>
              </a:rPr>
              <a:t>Vocabulary Mats </a:t>
            </a:r>
            <a:endParaRPr lang="en-GB" sz="2800" dirty="0">
              <a:latin typeface="CCW Cursive Writing 1" panose="03050602040000000000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9748" y="1163674"/>
            <a:ext cx="1004210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CW Cursive Writing 1" panose="03050602040000000000" pitchFamily="66" charset="0"/>
              </a:rPr>
              <a:t>Each half term your child will bring home a </a:t>
            </a:r>
            <a:r>
              <a:rPr lang="en-GB" b="1" u="sng" dirty="0" smtClean="0">
                <a:solidFill>
                  <a:schemeClr val="accent6"/>
                </a:solidFill>
                <a:latin typeface="CCW Cursive Writing 1" panose="03050602040000000000" pitchFamily="66" charset="0"/>
              </a:rPr>
              <a:t>vocabulary mat </a:t>
            </a:r>
            <a:r>
              <a:rPr lang="en-GB" dirty="0" smtClean="0">
                <a:latin typeface="CCW Cursive Writing 1" panose="03050602040000000000" pitchFamily="66" charset="0"/>
              </a:rPr>
              <a:t>and </a:t>
            </a:r>
            <a:r>
              <a:rPr lang="en-GB" b="1" u="sng" dirty="0" smtClean="0">
                <a:solidFill>
                  <a:schemeClr val="accent6"/>
                </a:solidFill>
                <a:latin typeface="CCW Cursive Writing 1" panose="03050602040000000000" pitchFamily="66" charset="0"/>
              </a:rPr>
              <a:t>key learning hands</a:t>
            </a:r>
            <a:r>
              <a:rPr lang="en-GB" dirty="0" smtClean="0">
                <a:latin typeface="CCW Cursive Writing 1" panose="03050602040000000000" pitchFamily="66" charset="0"/>
              </a:rPr>
              <a:t> to show you what we will be learning over the half term. </a:t>
            </a:r>
          </a:p>
          <a:p>
            <a:pPr algn="ctr"/>
            <a:r>
              <a:rPr lang="en-GB" dirty="0" smtClean="0">
                <a:latin typeface="CCW Cursive Writing 1" panose="03050602040000000000" pitchFamily="66" charset="0"/>
              </a:rPr>
              <a:t>Please have a look at these with your children and talk about some of the language and things we will be looking at in preparation.  </a:t>
            </a:r>
            <a:endParaRPr lang="en-GB" dirty="0">
              <a:latin typeface="CCW Cursive Writing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7590" y="2918000"/>
            <a:ext cx="4945726" cy="3471340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44295" y="5567469"/>
            <a:ext cx="487363" cy="48736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25232" y="2918000"/>
            <a:ext cx="3098050" cy="3286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237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6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15389" y="232756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Your child will receive Maths and English home learning every week. </a:t>
            </a: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Home learning will be sent home on </a:t>
            </a:r>
            <a:r>
              <a:rPr lang="en-GB" dirty="0">
                <a:latin typeface="CCW Cursive Writing 1" panose="03050602040000000000" pitchFamily="66" charset="0"/>
              </a:rPr>
              <a:t>a </a:t>
            </a:r>
            <a:r>
              <a:rPr lang="en-GB" b="1" dirty="0">
                <a:solidFill>
                  <a:srgbClr val="FF0000"/>
                </a:solidFill>
                <a:latin typeface="CCW Cursive Writing 1" panose="03050602040000000000" pitchFamily="66" charset="0"/>
              </a:rPr>
              <a:t>Wednesday</a:t>
            </a:r>
            <a:r>
              <a:rPr lang="en-GB" dirty="0">
                <a:latin typeface="CCW Cursive Writing 1" panose="03050602040000000000" pitchFamily="66" charset="0"/>
              </a:rPr>
              <a:t> and should be completed and returned the following </a:t>
            </a:r>
            <a:r>
              <a:rPr lang="en-GB" b="1" dirty="0">
                <a:solidFill>
                  <a:srgbClr val="FF0000"/>
                </a:solidFill>
                <a:latin typeface="CCW Cursive Writing 1" panose="03050602040000000000" pitchFamily="66" charset="0"/>
              </a:rPr>
              <a:t>Monday</a:t>
            </a:r>
            <a:r>
              <a:rPr lang="en-GB" dirty="0">
                <a:solidFill>
                  <a:srgbClr val="FF0000"/>
                </a:solidFill>
                <a:latin typeface="CCW Cursive Writing 1" panose="03050602040000000000" pitchFamily="66" charset="0"/>
              </a:rPr>
              <a:t>. </a:t>
            </a:r>
            <a:endParaRPr lang="en-GB" dirty="0" smtClean="0">
              <a:solidFill>
                <a:srgbClr val="FF0000"/>
              </a:solidFill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solidFill>
                <a:schemeClr val="accent6"/>
              </a:solidFill>
              <a:latin typeface="CCW Cursive Writing 1" panose="03050602040000000000" pitchFamily="66" charset="0"/>
            </a:endParaRPr>
          </a:p>
          <a:p>
            <a:pPr lvl="0" algn="ctr"/>
            <a:endParaRPr lang="en-GB" dirty="0">
              <a:solidFill>
                <a:schemeClr val="accent6"/>
              </a:solidFill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solidFill>
                  <a:schemeClr val="accent6"/>
                </a:solidFill>
                <a:latin typeface="CCW Cursive Writing 1" panose="03050602040000000000" pitchFamily="66" charset="0"/>
              </a:rPr>
              <a:t>If you have any questions about home learning please don’t hesitate to ask! </a:t>
            </a:r>
            <a:endParaRPr lang="en-GB" dirty="0">
              <a:solidFill>
                <a:schemeClr val="accent6"/>
              </a:solidFill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Home Learning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473599" y="615876"/>
            <a:ext cx="1983659" cy="14816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72056" y="605862"/>
            <a:ext cx="1904520" cy="1422512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70816" y="542262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846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33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65760" y="224443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 smtClean="0">
              <a:solidFill>
                <a:schemeClr val="accent6">
                  <a:lumMod val="75000"/>
                </a:schemeClr>
              </a:solidFill>
              <a:latin typeface="XCCW Joined 1a" panose="03050602040000000000" pitchFamily="66" charset="0"/>
            </a:endParaRPr>
          </a:p>
          <a:p>
            <a:pPr algn="ctr"/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Phonics is a way of teaching children the skills of </a:t>
            </a:r>
            <a:r>
              <a:rPr lang="en-GB" b="1" u="sng" dirty="0" smtClean="0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reading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 and </a:t>
            </a:r>
            <a:r>
              <a:rPr lang="en-GB" b="1" u="sng" dirty="0" smtClean="0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writing. </a:t>
            </a:r>
          </a:p>
          <a:p>
            <a:pPr algn="ctr"/>
            <a:endParaRPr lang="en-GB" b="1" u="sng" dirty="0">
              <a:latin typeface="XCCW Joined 1a" panose="03050602040000000000" pitchFamily="66" charset="0"/>
            </a:endParaRPr>
          </a:p>
          <a:p>
            <a:pPr algn="ctr"/>
            <a:r>
              <a:rPr lang="en-GB" b="1" u="sng" dirty="0" smtClean="0">
                <a:latin typeface="XCCW Joined 1a" panose="03050602040000000000" pitchFamily="66" charset="0"/>
              </a:rPr>
              <a:t>How we teach phonics in school </a:t>
            </a:r>
          </a:p>
          <a:p>
            <a:pPr algn="ctr"/>
            <a:endParaRPr lang="en-GB" b="1" u="sng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Phonics is taught </a:t>
            </a:r>
            <a:r>
              <a:rPr lang="en-GB" b="1" u="sng" dirty="0" smtClean="0">
                <a:latin typeface="XCCW Joined 1a" panose="03050602040000000000" pitchFamily="66" charset="0"/>
              </a:rPr>
              <a:t>every day </a:t>
            </a:r>
            <a:r>
              <a:rPr lang="en-GB" dirty="0" smtClean="0">
                <a:latin typeface="XCCW Joined 1a" panose="03050602040000000000" pitchFamily="66" charset="0"/>
              </a:rPr>
              <a:t>in a discreet 20 minute session.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Phonics interventions also take place daily. This is an additional phonics session aiming to boost any children that have gaps in their phonics knowledge.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Phonics is differentiated in each class and children are grouped based on their phonics needs.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Phonics is reinforced throughout all lessons and learning, to embed the skills and knowledge.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Please visit the </a:t>
            </a:r>
            <a:r>
              <a:rPr lang="en-GB" b="1" dirty="0" smtClean="0">
                <a:latin typeface="XCCW Joined 1a" panose="03050602040000000000" pitchFamily="66" charset="0"/>
              </a:rPr>
              <a:t>‘Phonics’ </a:t>
            </a:r>
            <a:r>
              <a:rPr lang="en-GB" dirty="0" smtClean="0">
                <a:latin typeface="XCCW Joined 1a" panose="03050602040000000000" pitchFamily="66" charset="0"/>
              </a:rPr>
              <a:t>page on the school website for more information. </a:t>
            </a:r>
          </a:p>
          <a:p>
            <a:endParaRPr lang="en-GB" dirty="0">
              <a:latin typeface="XCCW Joined 1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90908" y="306666"/>
            <a:ext cx="1205345" cy="8400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59330" y="351349"/>
            <a:ext cx="62677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Phonics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03858" y="588418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541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5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GB" b="1" dirty="0">
              <a:latin typeface="XCCW Joined 1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CW Cursive Writing 1" panose="03050602040000000000" pitchFamily="66" charset="0"/>
              </a:rPr>
              <a:t>Phonics Screening </a:t>
            </a:r>
            <a:endParaRPr lang="en-GB" sz="3200" dirty="0">
              <a:latin typeface="CCW Cursive Writing 1" panose="03050602040000000000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8482" y="3813164"/>
            <a:ext cx="5112868" cy="255643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75607" y="1309090"/>
            <a:ext cx="1058764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At the end of year 1 in </a:t>
            </a:r>
            <a:r>
              <a:rPr lang="en-GB" sz="2000" b="1" dirty="0" smtClean="0">
                <a:latin typeface="XCCW Joined 1a" panose="03050602040000000000" pitchFamily="66" charset="0"/>
              </a:rPr>
              <a:t>June</a:t>
            </a:r>
            <a:r>
              <a:rPr lang="en-GB" sz="2000" dirty="0" smtClean="0">
                <a:latin typeface="XCCW Joined 1a" panose="03050602040000000000" pitchFamily="66" charset="0"/>
              </a:rPr>
              <a:t> we have a phonics screening check to asses the children’s phonics ability.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Children have to read 40 real and nonsense words.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This is used as an assessment tool to inform teachers planning.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If your child doesn’t meet the pass rate they will retake the check in year 2.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More information regarding the phonics screening check will be given nearer the time. </a:t>
            </a:r>
          </a:p>
          <a:p>
            <a:endParaRPr lang="en-GB" sz="2000" b="1" dirty="0">
              <a:latin typeface="XCCW Joined 1a" panose="03050602040000000000" pitchFamily="66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11920" y="466728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935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14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75046" y="323553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02117" y="535132"/>
            <a:ext cx="62677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Reading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40311" y="1290999"/>
            <a:ext cx="10324407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Children’s reading will be listened to throughout the week so they will need to bring their reading book, reading record and book bags </a:t>
            </a:r>
            <a:r>
              <a:rPr lang="en-GB" b="1" u="sng" dirty="0" smtClean="0">
                <a:latin typeface="CCW Cursive Writing 1" panose="03050602040000000000" pitchFamily="66" charset="0"/>
              </a:rPr>
              <a:t>every day</a:t>
            </a:r>
            <a:r>
              <a:rPr lang="en-GB" dirty="0" smtClean="0">
                <a:latin typeface="CCW Cursive Writing 1" panose="03050602040000000000" pitchFamily="66" charset="0"/>
              </a:rPr>
              <a:t>. </a:t>
            </a: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It’s incredibly important that you listen to your children read </a:t>
            </a:r>
            <a:r>
              <a:rPr lang="en-GB" sz="2000" b="1" dirty="0" smtClean="0">
                <a:latin typeface="CCW Cursive Writing 1" panose="03050602040000000000" pitchFamily="66" charset="0"/>
              </a:rPr>
              <a:t>every night </a:t>
            </a:r>
            <a:r>
              <a:rPr lang="en-GB" dirty="0" smtClean="0">
                <a:latin typeface="CCW Cursive Writing 1" panose="03050602040000000000" pitchFamily="66" charset="0"/>
              </a:rPr>
              <a:t>to help us develop your child’s reading ability.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07217" y="2568193"/>
            <a:ext cx="2410694" cy="180058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932515" y="2332996"/>
            <a:ext cx="3706464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>
                <a:latin typeface="XCCW Joined 1a" panose="03050602040000000000" pitchFamily="66" charset="0"/>
              </a:rPr>
              <a:t>Please sign their reading journal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 when you have listened to 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your child read and we will 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give them a new book the 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following day. </a:t>
            </a:r>
            <a:endParaRPr lang="en-GB" sz="1400" dirty="0">
              <a:latin typeface="XCCW Joined 1a" panose="03050602040000000000" pitchFamily="66" charset="0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7405716" y="2527075"/>
            <a:ext cx="5080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27854" y="6042850"/>
            <a:ext cx="487363" cy="48736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014805" y="2527075"/>
            <a:ext cx="337945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>
                <a:solidFill>
                  <a:schemeClr val="accent6"/>
                </a:solidFill>
                <a:latin typeface="XCCW Joined 1a" panose="03050602040000000000" pitchFamily="66" charset="0"/>
              </a:rPr>
              <a:t>Books will be changed on a </a:t>
            </a:r>
          </a:p>
          <a:p>
            <a:r>
              <a:rPr lang="en-GB" sz="1400" dirty="0" smtClean="0">
                <a:solidFill>
                  <a:schemeClr val="accent6"/>
                </a:solidFill>
                <a:latin typeface="XCCW Joined 1a" panose="03050602040000000000" pitchFamily="66" charset="0"/>
              </a:rPr>
              <a:t>Monday,</a:t>
            </a:r>
          </a:p>
          <a:p>
            <a:r>
              <a:rPr lang="en-GB" sz="1400" dirty="0" smtClean="0">
                <a:solidFill>
                  <a:schemeClr val="accent6"/>
                </a:solidFill>
                <a:latin typeface="XCCW Joined 1a" panose="03050602040000000000" pitchFamily="66" charset="0"/>
              </a:rPr>
              <a:t>Wednesday, </a:t>
            </a:r>
          </a:p>
          <a:p>
            <a:r>
              <a:rPr lang="en-GB" sz="1400" dirty="0" smtClean="0">
                <a:solidFill>
                  <a:schemeClr val="accent6"/>
                </a:solidFill>
                <a:latin typeface="XCCW Joined 1a" panose="03050602040000000000" pitchFamily="66" charset="0"/>
              </a:rPr>
              <a:t>Friday. </a:t>
            </a:r>
          </a:p>
          <a:p>
            <a:endParaRPr lang="en-GB" sz="1400" dirty="0">
              <a:latin typeface="XCCW Joined 1a" panose="03050602040000000000" pitchFamily="66" charset="0"/>
            </a:endParaRPr>
          </a:p>
          <a:p>
            <a:r>
              <a:rPr lang="en-GB" sz="1400" dirty="0" smtClean="0">
                <a:latin typeface="XCCW Joined 1a" panose="03050602040000000000" pitchFamily="66" charset="0"/>
              </a:rPr>
              <a:t>Please read the book </a:t>
            </a:r>
            <a:r>
              <a:rPr lang="en-GB" sz="1400" b="1" u="sng" dirty="0" smtClean="0">
                <a:latin typeface="XCCW Joined 1a" panose="03050602040000000000" pitchFamily="66" charset="0"/>
              </a:rPr>
              <a:t>twice.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1- for phonics practise </a:t>
            </a:r>
          </a:p>
          <a:p>
            <a:r>
              <a:rPr lang="en-US" sz="1400" dirty="0" smtClean="0">
                <a:latin typeface="XCCW Joined 1a" panose="03050602040000000000" pitchFamily="66" charset="0"/>
              </a:rPr>
              <a:t>2- to develop reading fluency</a:t>
            </a:r>
            <a:endParaRPr lang="en-GB" sz="14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2636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96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9244" y="595052"/>
            <a:ext cx="6181643" cy="589718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20931" y="1501140"/>
            <a:ext cx="36769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dirty="0">
                <a:latin typeface="CCW Cursive Writing 1" panose="03050602040000000000" pitchFamily="66" charset="0"/>
              </a:rPr>
              <a:t>Children’s reading will be listened to throughout the week so they will need to bring their </a:t>
            </a:r>
            <a:r>
              <a:rPr lang="en-GB" u="sng" dirty="0">
                <a:latin typeface="CCW Cursive Writing 1" panose="03050602040000000000" pitchFamily="66" charset="0"/>
              </a:rPr>
              <a:t>reading book, reading record </a:t>
            </a:r>
            <a:r>
              <a:rPr lang="en-GB" dirty="0">
                <a:latin typeface="CCW Cursive Writing 1" panose="03050602040000000000" pitchFamily="66" charset="0"/>
              </a:rPr>
              <a:t>and </a:t>
            </a:r>
            <a:r>
              <a:rPr lang="en-GB" u="sng" dirty="0">
                <a:latin typeface="CCW Cursive Writing 1" panose="03050602040000000000" pitchFamily="66" charset="0"/>
              </a:rPr>
              <a:t>book bags </a:t>
            </a:r>
            <a:r>
              <a:rPr lang="en-GB" dirty="0">
                <a:latin typeface="CCW Cursive Writing 1" panose="03050602040000000000" pitchFamily="66" charset="0"/>
              </a:rPr>
              <a:t>every day. </a:t>
            </a:r>
            <a:endParaRPr lang="en-GB" dirty="0" smtClean="0">
              <a:latin typeface="CCW Cursive Writing 1" panose="03050602040000000000" pitchFamily="66" charset="0"/>
            </a:endParaRP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573582" y="244131"/>
            <a:ext cx="67782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solidFill>
                  <a:schemeClr val="accent4"/>
                </a:solidFill>
                <a:latin typeface="CCW Cursive Writing 1" panose="03050602040000000000" pitchFamily="66" charset="0"/>
              </a:rPr>
              <a:t>The importance of reading </a:t>
            </a:r>
          </a:p>
        </p:txBody>
      </p:sp>
    </p:spTree>
    <p:extLst>
      <p:ext uri="{BB962C8B-B14F-4D97-AF65-F5344CB8AC3E}">
        <p14:creationId xmlns:p14="http://schemas.microsoft.com/office/powerpoint/2010/main" val="24080084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54430" y="144777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GB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89957" y="475057"/>
            <a:ext cx="1048234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The school Website</a:t>
            </a:r>
          </a:p>
          <a:p>
            <a:pPr algn="ctr"/>
            <a:endParaRPr lang="en-GB" sz="4400" dirty="0">
              <a:latin typeface="CCW Cursive Writing 1" panose="03050602040000000000" pitchFamily="66" charset="0"/>
            </a:endParaRPr>
          </a:p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4119" y="1253366"/>
            <a:ext cx="4755827" cy="400443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44725" y="1722542"/>
            <a:ext cx="427349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XCCW Joined 1a" panose="03050602040000000000" pitchFamily="66" charset="0"/>
              </a:rPr>
              <a:t>The school website contains lots of information about school and what’s going 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XCCW Joined 1a" panose="03050602040000000000" pitchFamily="66" charset="0"/>
              </a:rPr>
              <a:t>Your class teachers will upload pictures and information about your child’s class so you can keep up to date with their learning.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XCCW Joined 1a" panose="03050602040000000000" pitchFamily="66" charset="0"/>
              </a:rPr>
              <a:t>If you do not want your child to be on pictures on the school website please inform your class teacher.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XCCW Joined 1a" panose="03050602040000000000" pitchFamily="66" charset="0"/>
              </a:rPr>
              <a:t>You can access your class page by clicking on the numbers at the bottom of the homepage. </a:t>
            </a:r>
          </a:p>
        </p:txBody>
      </p:sp>
    </p:spTree>
    <p:extLst>
      <p:ext uri="{BB962C8B-B14F-4D97-AF65-F5344CB8AC3E}">
        <p14:creationId xmlns:p14="http://schemas.microsoft.com/office/powerpoint/2010/main" val="818612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en-GB" dirty="0" smtClean="0">
              <a:latin typeface="CCW Cursive Writing 1" panose="03050602040000000000" pitchFamily="66" charset="0"/>
            </a:endParaRP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  <a:p>
            <a:pPr lvl="0"/>
            <a:endParaRPr lang="en-GB" dirty="0" smtClean="0">
              <a:latin typeface="CCW Cursive Writing 1" panose="03050602040000000000" pitchFamily="66" charset="0"/>
            </a:endParaRPr>
          </a:p>
          <a:p>
            <a:pPr lvl="0"/>
            <a:r>
              <a:rPr lang="en-GB" dirty="0" smtClean="0">
                <a:latin typeface="CCW Cursive Writing 1" panose="03050602040000000000" pitchFamily="66" charset="0"/>
              </a:rPr>
              <a:t>To keep your children as safe as possible we are asking all children to come to school wearing their PE kit on their PE day. </a:t>
            </a: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  <a:p>
            <a:pPr lvl="0"/>
            <a:endParaRPr lang="en-GB" dirty="0" smtClean="0">
              <a:latin typeface="CCW Cursive Writing 1" panose="03050602040000000000" pitchFamily="66" charset="0"/>
            </a:endParaRPr>
          </a:p>
          <a:p>
            <a:pPr lvl="0"/>
            <a:r>
              <a:rPr lang="en-GB" dirty="0" smtClean="0">
                <a:latin typeface="CCW Cursive Writing 1" panose="03050602040000000000" pitchFamily="66" charset="0"/>
              </a:rPr>
              <a:t>P.E </a:t>
            </a:r>
            <a:r>
              <a:rPr lang="en-GB" dirty="0">
                <a:latin typeface="CCW Cursive Writing 1" panose="03050602040000000000" pitchFamily="66" charset="0"/>
              </a:rPr>
              <a:t>days are as follows </a:t>
            </a:r>
          </a:p>
          <a:p>
            <a:pPr lvl="0"/>
            <a:r>
              <a:rPr lang="en-GB" b="1" dirty="0">
                <a:solidFill>
                  <a:schemeClr val="accent5"/>
                </a:solidFill>
                <a:latin typeface="CCW Cursive Writing 1" panose="03050602040000000000" pitchFamily="66" charset="0"/>
              </a:rPr>
              <a:t>Class 4 – Tuesday</a:t>
            </a:r>
            <a:r>
              <a:rPr lang="en-GB" b="1" dirty="0">
                <a:latin typeface="CCW Cursive Writing 1" panose="03050602040000000000" pitchFamily="66" charset="0"/>
              </a:rPr>
              <a:t/>
            </a:r>
            <a:br>
              <a:rPr lang="en-GB" b="1" dirty="0">
                <a:latin typeface="CCW Cursive Writing 1" panose="03050602040000000000" pitchFamily="66" charset="0"/>
              </a:rPr>
            </a:br>
            <a:r>
              <a:rPr lang="en-GB" b="1" dirty="0">
                <a:solidFill>
                  <a:schemeClr val="accent6">
                    <a:lumMod val="50000"/>
                  </a:schemeClr>
                </a:solidFill>
                <a:latin typeface="CCW Cursive Writing 1" panose="03050602040000000000" pitchFamily="66" charset="0"/>
              </a:rPr>
              <a:t>Class 5 – </a:t>
            </a:r>
            <a:r>
              <a:rPr lang="en-GB" b="1" dirty="0" smtClean="0">
                <a:solidFill>
                  <a:schemeClr val="accent6">
                    <a:lumMod val="50000"/>
                  </a:schemeClr>
                </a:solidFill>
                <a:latin typeface="CCW Cursive Writing 1" panose="03050602040000000000" pitchFamily="66" charset="0"/>
              </a:rPr>
              <a:t>Thursday</a:t>
            </a:r>
            <a:r>
              <a:rPr lang="en-GB" b="1" dirty="0">
                <a:latin typeface="CCW Cursive Writing 1" panose="03050602040000000000" pitchFamily="66" charset="0"/>
              </a:rPr>
              <a:t/>
            </a:r>
            <a:br>
              <a:rPr lang="en-GB" b="1" dirty="0">
                <a:latin typeface="CCW Cursive Writing 1" panose="03050602040000000000" pitchFamily="66" charset="0"/>
              </a:rPr>
            </a:br>
            <a:r>
              <a:rPr lang="en-GB" b="1" dirty="0">
                <a:solidFill>
                  <a:srgbClr val="7030A0"/>
                </a:solidFill>
                <a:latin typeface="CCW Cursive Writing 1" panose="03050602040000000000" pitchFamily="66" charset="0"/>
              </a:rPr>
              <a:t>Class 6 – </a:t>
            </a:r>
            <a:r>
              <a:rPr lang="en-GB" b="1" dirty="0" smtClean="0">
                <a:solidFill>
                  <a:srgbClr val="7030A0"/>
                </a:solidFill>
                <a:latin typeface="CCW Cursive Writing 1" panose="03050602040000000000" pitchFamily="66" charset="0"/>
              </a:rPr>
              <a:t>Wednesday</a:t>
            </a:r>
          </a:p>
          <a:p>
            <a:pPr lvl="0"/>
            <a:endParaRPr lang="en-GB" b="1" dirty="0">
              <a:latin typeface="CCW Cursive Writing 1" panose="03050602040000000000" pitchFamily="66" charset="0"/>
            </a:endParaRPr>
          </a:p>
          <a:p>
            <a:pPr lvl="0"/>
            <a:r>
              <a:rPr lang="en-GB" b="1" dirty="0" smtClean="0">
                <a:latin typeface="CCW Cursive Writing 1" panose="03050602040000000000" pitchFamily="66" charset="0"/>
              </a:rPr>
              <a:t>Our school PE Kit is: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CW Cursive Writing 1" panose="03050602040000000000" pitchFamily="66" charset="0"/>
              </a:rPr>
              <a:t>White t-shirt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CW Cursive Writing 1" panose="03050602040000000000" pitchFamily="66" charset="0"/>
              </a:rPr>
              <a:t>Black pants/shorts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CW Cursive Writing 1" panose="03050602040000000000" pitchFamily="66" charset="0"/>
              </a:rPr>
              <a:t>Black pumps/ </a:t>
            </a:r>
            <a:r>
              <a:rPr lang="en-GB" b="1" u="sng" dirty="0" smtClean="0">
                <a:latin typeface="CCW Cursive Writing 1" panose="03050602040000000000" pitchFamily="66" charset="0"/>
              </a:rPr>
              <a:t>trainers</a:t>
            </a:r>
            <a:r>
              <a:rPr lang="en-GB" b="1" dirty="0" smtClean="0">
                <a:latin typeface="CCW Cursive Writing 1" panose="03050602040000000000" pitchFamily="66" charset="0"/>
              </a:rPr>
              <a:t>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School jumper or cardigan</a:t>
            </a:r>
          </a:p>
          <a:p>
            <a:pPr lvl="0"/>
            <a:endParaRPr lang="en-GB" b="1" dirty="0">
              <a:latin typeface="CCW Cursive Writing 1" panose="03050602040000000000" pitchFamily="66" charset="0"/>
            </a:endParaRPr>
          </a:p>
          <a:p>
            <a:pPr lvl="0"/>
            <a:endParaRPr lang="en-GB" b="1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P.E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3858" y="4179483"/>
            <a:ext cx="1223071" cy="127366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66434" y="4179483"/>
            <a:ext cx="1513102" cy="11231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84056" y="4130516"/>
            <a:ext cx="1352550" cy="13716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76335" y="4063841"/>
            <a:ext cx="857250" cy="1504950"/>
          </a:xfrm>
          <a:prstGeom prst="rect">
            <a:avLst/>
          </a:prstGeom>
        </p:spPr>
      </p:pic>
      <p:pic>
        <p:nvPicPr>
          <p:cNvPr id="10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61513" y="580580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458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52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en-GB" b="1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89216" y="535132"/>
            <a:ext cx="83044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latin typeface="CCW Cursive Writing 1" panose="03050602040000000000" pitchFamily="66" charset="0"/>
              </a:rPr>
              <a:t>General Reminders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20832" y="1429080"/>
            <a:ext cx="1015676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 smtClean="0">
                <a:latin typeface="CCW Cursive Writing 1" panose="03050602040000000000" pitchFamily="66" charset="0"/>
              </a:rPr>
              <a:t>Please ensure all your children’s jumpers have their names in them.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 smtClean="0">
                <a:latin typeface="CCW Cursive Writing 1" panose="03050602040000000000" pitchFamily="66" charset="0"/>
              </a:rPr>
              <a:t>Please send them to school with a named water bottle every day.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algn="ctr"/>
            <a:endParaRPr lang="en-US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dirty="0" smtClean="0">
                <a:latin typeface="CCW Cursive Writing 1" panose="03050602040000000000" pitchFamily="66" charset="0"/>
              </a:rPr>
              <a:t>Please keep your class teacher updated with any medical needs or changes. </a:t>
            </a:r>
            <a:endParaRPr lang="en-GB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4233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24690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en-GB" b="1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21724" y="748146"/>
            <a:ext cx="9792392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>
                <a:solidFill>
                  <a:schemeClr val="accent6">
                    <a:lumMod val="75000"/>
                  </a:schemeClr>
                </a:solidFill>
                <a:latin typeface="CCW Cursive Writing 1" panose="03050602040000000000" pitchFamily="66" charset="0"/>
              </a:rPr>
              <a:t> </a:t>
            </a:r>
            <a:endParaRPr lang="en-GB" sz="3200" dirty="0" smtClean="0">
              <a:latin typeface="CCW Cursive Writing 1" panose="03050602040000000000" pitchFamily="66" charset="0"/>
            </a:endParaRPr>
          </a:p>
          <a:p>
            <a:pPr algn="ctr"/>
            <a:endParaRPr lang="en-GB" sz="3200" dirty="0">
              <a:latin typeface="CCW Cursive Writing 1" panose="03050602040000000000" pitchFamily="66" charset="0"/>
            </a:endParaRPr>
          </a:p>
          <a:p>
            <a:pPr algn="ctr"/>
            <a:r>
              <a:rPr lang="en-GB" sz="2400" dirty="0" smtClean="0">
                <a:latin typeface="CCW Cursive Writing 1" panose="03050602040000000000" pitchFamily="66" charset="0"/>
              </a:rPr>
              <a:t>If you have any questions please phone the school office and make a telephone appointment or send your class teacher an email. </a:t>
            </a:r>
          </a:p>
          <a:p>
            <a:pPr algn="ctr"/>
            <a:endParaRPr lang="en-GB" sz="2400" dirty="0">
              <a:latin typeface="CCW Cursive Writing 1" panose="03050602040000000000" pitchFamily="66" charset="0"/>
            </a:endParaRPr>
          </a:p>
          <a:p>
            <a:pPr algn="ctr"/>
            <a:r>
              <a:rPr lang="en-GB" sz="2400" dirty="0" smtClean="0">
                <a:latin typeface="CCW Cursive Writing 1" panose="03050602040000000000" pitchFamily="66" charset="0"/>
              </a:rPr>
              <a:t>We will not hesitate to help! </a:t>
            </a:r>
          </a:p>
          <a:p>
            <a:pPr algn="ctr"/>
            <a:endParaRPr lang="en-GB" sz="2400" dirty="0" smtClean="0">
              <a:latin typeface="CCW Cursive Writing 1" panose="03050602040000000000" pitchFamily="66" charset="0"/>
            </a:endParaRPr>
          </a:p>
          <a:p>
            <a:pPr algn="ctr"/>
            <a:r>
              <a:rPr lang="en-GB" sz="3200" b="1" u="sng" dirty="0">
                <a:solidFill>
                  <a:schemeClr val="accent6">
                    <a:lumMod val="75000"/>
                  </a:schemeClr>
                </a:solidFill>
                <a:latin typeface="CCW Cursive Writing 1" panose="03050602040000000000" pitchFamily="66" charset="0"/>
              </a:rPr>
              <a:t>Thank you for all your support and cooperation! </a:t>
            </a:r>
          </a:p>
          <a:p>
            <a:pPr algn="ctr"/>
            <a:endParaRPr lang="en-GB" sz="3200" dirty="0">
              <a:latin typeface="CCW Cursive Writing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50696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726</TotalTime>
  <Words>732</Words>
  <Application>Microsoft Office PowerPoint</Application>
  <PresentationFormat>Widescreen</PresentationFormat>
  <Paragraphs>134</Paragraphs>
  <Slides>13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CCW Cursive Writing 1</vt:lpstr>
      <vt:lpstr>XCCW Joined 1a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Lancashire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Kearsley</dc:creator>
  <cp:lastModifiedBy>Helen Sykes</cp:lastModifiedBy>
  <cp:revision>53</cp:revision>
  <dcterms:created xsi:type="dcterms:W3CDTF">2020-09-22T10:22:53Z</dcterms:created>
  <dcterms:modified xsi:type="dcterms:W3CDTF">2023-09-13T10:41:59Z</dcterms:modified>
</cp:coreProperties>
</file>