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9"/>
  </p:handoutMasterIdLst>
  <p:sldIdLst>
    <p:sldId id="256" r:id="rId5"/>
    <p:sldId id="257" r:id="rId6"/>
    <p:sldId id="262" r:id="rId7"/>
    <p:sldId id="264" r:id="rId8"/>
    <p:sldId id="261" r:id="rId9"/>
    <p:sldId id="260" r:id="rId10"/>
    <p:sldId id="263" r:id="rId11"/>
    <p:sldId id="259" r:id="rId12"/>
    <p:sldId id="268" r:id="rId13"/>
    <p:sldId id="269" r:id="rId14"/>
    <p:sldId id="267" r:id="rId15"/>
    <p:sldId id="258" r:id="rId16"/>
    <p:sldId id="266" r:id="rId17"/>
    <p:sldId id="265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CE248-4D59-4D4B-98E2-3BD3EEF8DDB9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ABD-BCCF-451E-9E9D-2ED5718E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406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0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3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4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online-game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4" y="7499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US" dirty="0" err="1" smtClean="0"/>
              <a:t>Willan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695953" y="5326110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Aziz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8300764" y="5132176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Miss Stott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30026" y="3041378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0298272" y="3545768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 </a:t>
            </a:r>
            <a:r>
              <a:rPr lang="en-GB" dirty="0" err="1" smtClean="0"/>
              <a:t>Thaira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904137" y="1221050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Hutton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04137" y="4726462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Jordan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4" t="37151" r="51416" b="27633"/>
          <a:stretch/>
        </p:blipFill>
        <p:spPr>
          <a:xfrm rot="5400000">
            <a:off x="8773495" y="1187954"/>
            <a:ext cx="1313953" cy="10482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9968" y="4636623"/>
            <a:ext cx="1345355" cy="16374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3718" y="2747243"/>
            <a:ext cx="971716" cy="144485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126199" y="3026010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Kausar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30" name="Picture 29" descr="\\13011domain.sch\userdata$\users\staff\williamsi\Downloads\20230908_125423 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970" y="2593879"/>
            <a:ext cx="1034577" cy="136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3784" y="4602472"/>
            <a:ext cx="1084178" cy="144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3.10pm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vocabulary mat </a:t>
            </a:r>
            <a:r>
              <a:rPr lang="en-GB" dirty="0" smtClean="0">
                <a:latin typeface="CCW Cursive Writing 1" panose="03050602040000000000" pitchFamily="66" charset="0"/>
              </a:rPr>
              <a:t>and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key learning hands</a:t>
            </a:r>
            <a:r>
              <a:rPr lang="en-GB" dirty="0" smtClean="0">
                <a:latin typeface="CCW Cursive Writing 1" panose="03050602040000000000" pitchFamily="66" charset="0"/>
              </a:rPr>
              <a:t> to show you what we will be learning over the half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90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232" y="2918000"/>
            <a:ext cx="3098050" cy="328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rgbClr val="FF0000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u="sng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</a:t>
            </a:r>
            <a:r>
              <a:rPr lang="en-GB" b="1" u="sng" dirty="0" smtClean="0">
                <a:latin typeface="CCW Cursive Writing 1" panose="03050602040000000000" pitchFamily="66" charset="0"/>
              </a:rPr>
              <a:t>every day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14805" y="2527075"/>
            <a:ext cx="337945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Books will be changed on a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Monday,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Wednesday,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Friday. </a:t>
            </a:r>
          </a:p>
          <a:p>
            <a:endParaRPr lang="en-GB" sz="1400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latin typeface="XCCW Joined 1a" panose="03050602040000000000" pitchFamily="66" charset="0"/>
              </a:rPr>
              <a:t>Please read the book </a:t>
            </a:r>
            <a:r>
              <a:rPr lang="en-GB" sz="1400" b="1" u="sng" dirty="0" smtClean="0">
                <a:latin typeface="XCCW Joined 1a" panose="03050602040000000000" pitchFamily="66" charset="0"/>
              </a:rPr>
              <a:t>twice.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1- for phonics practise </a:t>
            </a:r>
          </a:p>
          <a:p>
            <a:r>
              <a:rPr lang="en-US" sz="1400" dirty="0" smtClean="0">
                <a:latin typeface="XCCW Joined 1a" panose="03050602040000000000" pitchFamily="66" charset="0"/>
              </a:rPr>
              <a:t>2- to develop reading fluency</a:t>
            </a:r>
            <a:endParaRPr lang="en-GB" sz="1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244" y="595052"/>
            <a:ext cx="6181643" cy="58971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931" y="1501140"/>
            <a:ext cx="367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>
                <a:latin typeface="CCW Cursive Writing 1" panose="03050602040000000000" pitchFamily="66" charset="0"/>
              </a:rPr>
              <a:t>Children’s reading will be listened to throughout the week so they will need to bring their </a:t>
            </a:r>
            <a:r>
              <a:rPr lang="en-GB" u="sng" dirty="0">
                <a:latin typeface="CCW Cursive Writing 1" panose="03050602040000000000" pitchFamily="66" charset="0"/>
              </a:rPr>
              <a:t>reading book, reading record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u="sng" dirty="0">
                <a:latin typeface="CCW Cursive Writing 1" panose="03050602040000000000" pitchFamily="66" charset="0"/>
              </a:rPr>
              <a:t>book bags </a:t>
            </a:r>
            <a:r>
              <a:rPr lang="en-GB" dirty="0">
                <a:latin typeface="CCW Cursive Writing 1" panose="03050602040000000000" pitchFamily="66" charset="0"/>
              </a:rPr>
              <a:t>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73582" y="244131"/>
            <a:ext cx="67782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accent4"/>
                </a:solidFill>
                <a:latin typeface="CCW Cursive Writing 1" panose="03050602040000000000" pitchFamily="66" charset="0"/>
              </a:rPr>
              <a:t>The importance of reading </a:t>
            </a:r>
          </a:p>
        </p:txBody>
      </p:sp>
    </p:spTree>
    <p:extLst>
      <p:ext uri="{BB962C8B-B14F-4D97-AF65-F5344CB8AC3E}">
        <p14:creationId xmlns:p14="http://schemas.microsoft.com/office/powerpoint/2010/main" val="240800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23" y="822324"/>
            <a:ext cx="5731086" cy="4298315"/>
          </a:xfrm>
        </p:spPr>
      </p:pic>
      <p:sp>
        <p:nvSpPr>
          <p:cNvPr id="5" name="TextBox 4"/>
          <p:cNvSpPr txBox="1"/>
          <p:nvPr/>
        </p:nvSpPr>
        <p:spPr>
          <a:xfrm>
            <a:off x="6500553" y="622268"/>
            <a:ext cx="558615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CW Cursive Writing 18" panose="03050602040000000000" pitchFamily="66" charset="0"/>
              </a:rPr>
              <a:t>Reading Stars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r>
              <a:rPr lang="en-US" sz="2000" dirty="0" smtClean="0">
                <a:latin typeface="CCW Cursive Writing 18" panose="03050602040000000000" pitchFamily="66" charset="0"/>
              </a:rPr>
              <a:t>Each Year 1 class has a ‘Reading Stars’ display in their window which celebrates children’s achievements with reading at home.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r>
              <a:rPr lang="en-US" sz="2000" dirty="0" smtClean="0">
                <a:latin typeface="CCW Cursive Writing 18" panose="03050602040000000000" pitchFamily="66" charset="0"/>
              </a:rPr>
              <a:t>When children have read at home their star will be placed in the window. This is checked and updated by teachers everyday. 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endParaRPr lang="en-US" sz="2000" dirty="0" smtClean="0">
              <a:latin typeface="CCW Cursive Writing 18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984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430" y="144777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57" y="475057"/>
            <a:ext cx="10482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The school Website</a:t>
            </a: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119" y="1253366"/>
            <a:ext cx="4755827" cy="40044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44725" y="1722542"/>
            <a:ext cx="427349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The school website contains lots of information about school and what’s going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Your class teachers will upload pictures and information about your child’s class so you can keep up to date with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If you do not want your child to be on pictures on the school website please inform your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 can access your class page by clicking on the numbers at the bottom of the homepage. </a:t>
            </a:r>
          </a:p>
        </p:txBody>
      </p:sp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</a:t>
            </a:r>
            <a:r>
              <a:rPr lang="en-GB" b="1" dirty="0" smtClean="0">
                <a:solidFill>
                  <a:schemeClr val="accent5"/>
                </a:solidFill>
                <a:latin typeface="CCW Cursive Writing 1" panose="03050602040000000000" pitchFamily="66" charset="0"/>
              </a:rPr>
              <a:t>Monday and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Tuesday and 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Monday and 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</a:t>
            </a:r>
            <a:r>
              <a:rPr lang="en-GB" b="1" u="sng" dirty="0" smtClean="0">
                <a:latin typeface="CCW Cursive Writing 1" panose="03050602040000000000" pitchFamily="66" charset="0"/>
              </a:rPr>
              <a:t>trainers</a:t>
            </a:r>
            <a:r>
              <a:rPr lang="en-GB" b="1" dirty="0" smtClean="0"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children’s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</a:t>
            </a:r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support!</a:t>
            </a:r>
            <a:endParaRPr lang="en-GB" sz="3200" b="1" u="sng" dirty="0">
              <a:solidFill>
                <a:schemeClr val="accent6">
                  <a:lumMod val="75000"/>
                </a:schemeClr>
              </a:solidFill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6F44853F85324E8B6BCD71CEF5F7E7" ma:contentTypeVersion="13" ma:contentTypeDescription="Create a new document." ma:contentTypeScope="" ma:versionID="ca33114a0673d969b1366210a37d2912">
  <xsd:schema xmlns:xsd="http://www.w3.org/2001/XMLSchema" xmlns:xs="http://www.w3.org/2001/XMLSchema" xmlns:p="http://schemas.microsoft.com/office/2006/metadata/properties" xmlns:ns3="92ec2401-a84d-42fd-ab9e-9738fb594952" targetNamespace="http://schemas.microsoft.com/office/2006/metadata/properties" ma:root="true" ma:fieldsID="72e5c112317b3a87c48e7fb43f017ec9" ns3:_="">
    <xsd:import namespace="92ec2401-a84d-42fd-ab9e-9738fb59495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2401-a84d-42fd-ab9e-9738fb5949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2ec2401-a84d-42fd-ab9e-9738fb59495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C7A7649-83C8-468C-9F8F-76FCF0B0BB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c2401-a84d-42fd-ab9e-9738fb5949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5EC131-D523-4FA3-8BD5-E46A0F8F91DF}">
  <ds:schemaRefs>
    <ds:schemaRef ds:uri="http://purl.org/dc/terms/"/>
    <ds:schemaRef ds:uri="http://schemas.openxmlformats.org/package/2006/metadata/core-properties"/>
    <ds:schemaRef ds:uri="92ec2401-a84d-42fd-ab9e-9738fb594952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CBA04C7-DD9C-45B8-898F-D69C2C56DCF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822</TotalTime>
  <Words>809</Words>
  <Application>Microsoft Office PowerPoint</Application>
  <PresentationFormat>Widescreen</PresentationFormat>
  <Paragraphs>148</Paragraphs>
  <Slides>14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CCW Cursive Writing 1</vt:lpstr>
      <vt:lpstr>CCW Cursive Writing 18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Davies, Iona</cp:lastModifiedBy>
  <cp:revision>65</cp:revision>
  <dcterms:created xsi:type="dcterms:W3CDTF">2020-09-22T10:22:53Z</dcterms:created>
  <dcterms:modified xsi:type="dcterms:W3CDTF">2025-02-06T19:43:11Z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0x010100896F44853F85324E8B6BCD71CEF5F7E7</vt:lpwstr>
  </property>
</Properties>
</file>