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61" r:id="rId5"/>
    <p:sldId id="273" r:id="rId6"/>
    <p:sldId id="274" r:id="rId7"/>
    <p:sldId id="275" r:id="rId8"/>
    <p:sldId id="262" r:id="rId9"/>
    <p:sldId id="264" r:id="rId10"/>
    <p:sldId id="270" r:id="rId11"/>
    <p:sldId id="271" r:id="rId12"/>
    <p:sldId id="272" r:id="rId13"/>
    <p:sldId id="266" r:id="rId14"/>
    <p:sldId id="267" r:id="rId15"/>
    <p:sldId id="268" r:id="rId16"/>
    <p:sldId id="269" r:id="rId17"/>
    <p:sldId id="276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2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323E1-ECA8-42EC-8BDE-616F3470E88E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B17A6-84A4-495B-9507-3F4A2A3C37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39163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323E1-ECA8-42EC-8BDE-616F3470E88E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B17A6-84A4-495B-9507-3F4A2A3C37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84353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323E1-ECA8-42EC-8BDE-616F3470E88E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B17A6-84A4-495B-9507-3F4A2A3C37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69652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323E1-ECA8-42EC-8BDE-616F3470E88E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B17A6-84A4-495B-9507-3F4A2A3C37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57221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323E1-ECA8-42EC-8BDE-616F3470E88E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B17A6-84A4-495B-9507-3F4A2A3C37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6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323E1-ECA8-42EC-8BDE-616F3470E88E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B17A6-84A4-495B-9507-3F4A2A3C37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101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323E1-ECA8-42EC-8BDE-616F3470E88E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B17A6-84A4-495B-9507-3F4A2A3C37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0732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323E1-ECA8-42EC-8BDE-616F3470E88E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B17A6-84A4-495B-9507-3F4A2A3C37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87022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323E1-ECA8-42EC-8BDE-616F3470E88E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B17A6-84A4-495B-9507-3F4A2A3C37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35373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323E1-ECA8-42EC-8BDE-616F3470E88E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B17A6-84A4-495B-9507-3F4A2A3C37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41174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323E1-ECA8-42EC-8BDE-616F3470E88E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B17A6-84A4-495B-9507-3F4A2A3C37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6119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B323E1-ECA8-42EC-8BDE-616F3470E88E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DB17A6-84A4-495B-9507-3F4A2A3C37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13856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85875" y="82362"/>
            <a:ext cx="7886700" cy="1790699"/>
          </a:xfrm>
        </p:spPr>
        <p:txBody>
          <a:bodyPr/>
          <a:lstStyle/>
          <a:p>
            <a:r>
              <a:rPr lang="en-US" dirty="0" err="1" smtClean="0">
                <a:latin typeface="SassoonPrimary" panose="020B0500000000000000" pitchFamily="34" charset="0"/>
              </a:rPr>
              <a:t>Maths</a:t>
            </a:r>
            <a:r>
              <a:rPr lang="en-US" dirty="0" smtClean="0">
                <a:latin typeface="SassoonPrimary" panose="020B0500000000000000" pitchFamily="34" charset="0"/>
              </a:rPr>
              <a:t> Workshop for Year 1 Parents </a:t>
            </a:r>
            <a:endParaRPr lang="en-GB" dirty="0">
              <a:latin typeface="SassoonPrimary" panose="020B0500000000000000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45523" y="2132969"/>
            <a:ext cx="9144000" cy="1655762"/>
          </a:xfrm>
        </p:spPr>
        <p:txBody>
          <a:bodyPr>
            <a:normAutofit/>
          </a:bodyPr>
          <a:lstStyle/>
          <a:p>
            <a:r>
              <a:rPr lang="en-US" sz="3200" dirty="0" smtClean="0">
                <a:latin typeface="SassoonPrimary" panose="020B0500000000000000" pitchFamily="34" charset="0"/>
              </a:rPr>
              <a:t>          Wednesday 5</a:t>
            </a:r>
            <a:r>
              <a:rPr lang="en-US" sz="3200" baseline="30000" dirty="0" smtClean="0">
                <a:latin typeface="SassoonPrimary" panose="020B0500000000000000" pitchFamily="34" charset="0"/>
              </a:rPr>
              <a:t>th</a:t>
            </a:r>
            <a:r>
              <a:rPr lang="en-US" sz="3200" dirty="0" smtClean="0">
                <a:latin typeface="SassoonPrimary" panose="020B0500000000000000" pitchFamily="34" charset="0"/>
              </a:rPr>
              <a:t> February 2025</a:t>
            </a:r>
            <a:endParaRPr lang="en-GB" sz="3200" dirty="0">
              <a:latin typeface="SassoonPrimary" panose="020B0500000000000000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281" y="1996706"/>
            <a:ext cx="3571594" cy="453824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7123" y="2888705"/>
            <a:ext cx="6860242" cy="364624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42076" y="158759"/>
            <a:ext cx="2585197" cy="1641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237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800" dirty="0" smtClean="0">
                <a:latin typeface="SassoonPrimary" panose="020B0500000000000000" pitchFamily="34" charset="0"/>
              </a:rPr>
              <a:t>Welcome! </a:t>
            </a:r>
            <a:br>
              <a:rPr lang="en-US" sz="4800" dirty="0" smtClean="0">
                <a:latin typeface="SassoonPrimary" panose="020B0500000000000000" pitchFamily="34" charset="0"/>
              </a:rPr>
            </a:br>
            <a:r>
              <a:rPr lang="en-US" sz="4800" dirty="0" smtClean="0">
                <a:latin typeface="SassoonPrimary" panose="020B0500000000000000" pitchFamily="34" charset="0"/>
              </a:rPr>
              <a:t>How will this workshop help you?</a:t>
            </a:r>
            <a:endParaRPr lang="en-GB" sz="4800" dirty="0">
              <a:latin typeface="SassoonPrimary" panose="020B0500000000000000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6835588" cy="5032375"/>
          </a:xfrm>
        </p:spPr>
        <p:txBody>
          <a:bodyPr>
            <a:normAutofit fontScale="70000" lnSpcReduction="20000"/>
          </a:bodyPr>
          <a:lstStyle/>
          <a:p>
            <a:r>
              <a:rPr lang="en-US" sz="5000" dirty="0" smtClean="0">
                <a:latin typeface="SassoonPrimary" panose="020B0500000000000000" pitchFamily="34" charset="0"/>
              </a:rPr>
              <a:t>Understand taught mathematics strategies in Year 1.</a:t>
            </a:r>
          </a:p>
          <a:p>
            <a:r>
              <a:rPr lang="en-US" sz="5000" dirty="0" smtClean="0">
                <a:latin typeface="SassoonPrimary" panose="020B0500000000000000" pitchFamily="34" charset="0"/>
              </a:rPr>
              <a:t>Become more familiar with taught processes using concrete materials.</a:t>
            </a:r>
          </a:p>
          <a:p>
            <a:r>
              <a:rPr lang="en-US" sz="5000" dirty="0" smtClean="0">
                <a:latin typeface="SassoonPrimary" panose="020B0500000000000000" pitchFamily="34" charset="0"/>
              </a:rPr>
              <a:t>Understand Year 1 end-of-year National Curriculum outcomes.</a:t>
            </a:r>
          </a:p>
          <a:p>
            <a:r>
              <a:rPr lang="en-US" sz="5000" dirty="0" smtClean="0">
                <a:latin typeface="SassoonPrimary" panose="020B0500000000000000" pitchFamily="34" charset="0"/>
              </a:rPr>
              <a:t> Ideas for supporting your child’s </a:t>
            </a:r>
            <a:r>
              <a:rPr lang="en-US" sz="5000" dirty="0" err="1" smtClean="0">
                <a:latin typeface="SassoonPrimary" panose="020B0500000000000000" pitchFamily="34" charset="0"/>
              </a:rPr>
              <a:t>maths</a:t>
            </a:r>
            <a:r>
              <a:rPr lang="en-US" sz="5000" dirty="0" smtClean="0">
                <a:latin typeface="SassoonPrimary" panose="020B0500000000000000" pitchFamily="34" charset="0"/>
              </a:rPr>
              <a:t> learning at home. </a:t>
            </a:r>
            <a:endParaRPr lang="en-GB" sz="5000" dirty="0" smtClean="0">
              <a:latin typeface="SassoonPrimary" panose="020B0500000000000000" pitchFamily="34" charset="0"/>
            </a:endParaRP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38531" y="1749472"/>
            <a:ext cx="3315269" cy="5108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581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800" dirty="0" smtClean="0">
                <a:latin typeface="SassoonPrimary" panose="020B0500000000000000" pitchFamily="34" charset="0"/>
              </a:rPr>
              <a:t>What do we have to do?</a:t>
            </a:r>
            <a:endParaRPr lang="en-GB" sz="4800" dirty="0">
              <a:latin typeface="SassoonPrimary" panose="020B0500000000000000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6466073" cy="50323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dirty="0" smtClean="0">
                <a:latin typeface="SassoonPrimary" panose="020B0500000000000000" pitchFamily="34" charset="0"/>
              </a:rPr>
              <a:t>Not racing up a ladder!</a:t>
            </a:r>
          </a:p>
          <a:p>
            <a:pPr marL="0" indent="0">
              <a:buNone/>
            </a:pPr>
            <a:endParaRPr lang="en-US" sz="3200" dirty="0">
              <a:latin typeface="SassoonPrimary" panose="020B0500000000000000" pitchFamily="34" charset="0"/>
            </a:endParaRPr>
          </a:p>
          <a:p>
            <a:pPr marL="0" indent="0">
              <a:buNone/>
            </a:pPr>
            <a:r>
              <a:rPr lang="en-US" sz="3200" dirty="0" err="1" smtClean="0">
                <a:latin typeface="SassoonPrimary" panose="020B0500000000000000" pitchFamily="34" charset="0"/>
              </a:rPr>
              <a:t>Maths</a:t>
            </a:r>
            <a:r>
              <a:rPr lang="en-US" sz="3200" dirty="0" smtClean="0">
                <a:latin typeface="SassoonPrimary" panose="020B0500000000000000" pitchFamily="34" charset="0"/>
              </a:rPr>
              <a:t> is about spotting patterns, making links and understanding how pieces of knowledge fit together. NOT purely </a:t>
            </a:r>
            <a:r>
              <a:rPr lang="en-US" sz="3200" dirty="0" err="1" smtClean="0">
                <a:latin typeface="SassoonPrimary" panose="020B0500000000000000" pitchFamily="34" charset="0"/>
              </a:rPr>
              <a:t>memorising</a:t>
            </a:r>
            <a:r>
              <a:rPr lang="en-US" sz="3200" dirty="0" smtClean="0">
                <a:latin typeface="SassoonPrimary" panose="020B0500000000000000" pitchFamily="34" charset="0"/>
              </a:rPr>
              <a:t> facts and procedures by rote and then rushing on to new content.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4273" y="1360673"/>
            <a:ext cx="4582927" cy="5290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151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800" dirty="0" smtClean="0">
                <a:latin typeface="SassoonPrimary" panose="020B0500000000000000" pitchFamily="34" charset="0"/>
              </a:rPr>
              <a:t>How is </a:t>
            </a:r>
            <a:r>
              <a:rPr lang="en-US" sz="4800" dirty="0" err="1" smtClean="0">
                <a:latin typeface="SassoonPrimary" panose="020B0500000000000000" pitchFamily="34" charset="0"/>
              </a:rPr>
              <a:t>Maths</a:t>
            </a:r>
            <a:r>
              <a:rPr lang="en-US" sz="4800" dirty="0" smtClean="0">
                <a:latin typeface="SassoonPrimary" panose="020B0500000000000000" pitchFamily="34" charset="0"/>
              </a:rPr>
              <a:t> taught at Whitefield</a:t>
            </a:r>
            <a:endParaRPr lang="en-GB" sz="4800" dirty="0">
              <a:latin typeface="SassoonPrimary" panose="020B0500000000000000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1066929" cy="50323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dirty="0" err="1" smtClean="0">
                <a:latin typeface="SassoonPrimary" panose="020B0500000000000000" pitchFamily="34" charset="0"/>
              </a:rPr>
              <a:t>Maths</a:t>
            </a:r>
            <a:r>
              <a:rPr lang="en-US" sz="3200" dirty="0" smtClean="0">
                <a:latin typeface="SassoonPrimary" panose="020B0500000000000000" pitchFamily="34" charset="0"/>
              </a:rPr>
              <a:t> is taught through the Lancashire Red Rose Mastery scheme.</a:t>
            </a:r>
          </a:p>
          <a:p>
            <a:pPr marL="0" indent="0">
              <a:buNone/>
            </a:pPr>
            <a:endParaRPr lang="en-US" sz="3200" dirty="0" smtClean="0">
              <a:latin typeface="SassoonPrimary" panose="020B0500000000000000" pitchFamily="34" charset="0"/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3425" y="2509152"/>
            <a:ext cx="6170134" cy="419154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50" y="3221763"/>
            <a:ext cx="3705225" cy="1539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126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7170" y="0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US" sz="4800" dirty="0" smtClean="0">
                <a:latin typeface="SassoonPrimary" panose="020B0500000000000000" pitchFamily="34" charset="0"/>
              </a:rPr>
              <a:t>Mastery in </a:t>
            </a:r>
            <a:r>
              <a:rPr lang="en-US" sz="4800" dirty="0" err="1" smtClean="0">
                <a:latin typeface="SassoonPrimary" panose="020B0500000000000000" pitchFamily="34" charset="0"/>
              </a:rPr>
              <a:t>Maths</a:t>
            </a:r>
            <a:endParaRPr lang="en-GB" sz="4800" dirty="0">
              <a:latin typeface="SassoonPrimary" panose="020B0500000000000000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2535" y="2621602"/>
            <a:ext cx="11066929" cy="419099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007170" y="1137518"/>
            <a:ext cx="101776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SassoonPrimary" panose="020B0500000000000000" pitchFamily="34" charset="0"/>
              </a:rPr>
              <a:t>Fluency is the foundation for reasoning and problem solving</a:t>
            </a:r>
            <a:endParaRPr lang="en-GB" sz="2800" dirty="0">
              <a:latin typeface="SassoonPrimary" panose="020B0500000000000000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906" y="1959131"/>
            <a:ext cx="3814763" cy="315353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941669" y="1786790"/>
            <a:ext cx="784551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SassoonPrimary" panose="020B0500000000000000" pitchFamily="34" charset="0"/>
              </a:rPr>
              <a:t>F</a:t>
            </a:r>
            <a:r>
              <a:rPr lang="en-US" sz="2400" dirty="0" smtClean="0">
                <a:latin typeface="SassoonPrimary" panose="020B0500000000000000" pitchFamily="34" charset="0"/>
              </a:rPr>
              <a:t>luency</a:t>
            </a:r>
            <a:r>
              <a:rPr lang="en-US" sz="2400" dirty="0">
                <a:latin typeface="SassoonPrimary" panose="020B0500000000000000" pitchFamily="34" charset="0"/>
              </a:rPr>
              <a:t> plays an </a:t>
            </a:r>
            <a:r>
              <a:rPr lang="en-US" sz="2400" dirty="0" smtClean="0">
                <a:latin typeface="SassoonPrimary" panose="020B0500000000000000" pitchFamily="34" charset="0"/>
              </a:rPr>
              <a:t>important role </a:t>
            </a:r>
            <a:r>
              <a:rPr lang="en-US" sz="2400" dirty="0">
                <a:latin typeface="SassoonPrimary" panose="020B0500000000000000" pitchFamily="34" charset="0"/>
              </a:rPr>
              <a:t>in the national </a:t>
            </a:r>
            <a:r>
              <a:rPr lang="en-US" sz="2400" dirty="0" smtClean="0">
                <a:latin typeface="SassoonPrimary" panose="020B0500000000000000" pitchFamily="34" charset="0"/>
              </a:rPr>
              <a:t>curriculum in Year 1. </a:t>
            </a:r>
            <a:r>
              <a:rPr lang="en-US" sz="2400" dirty="0">
                <a:latin typeface="SassoonPrimary" panose="020B0500000000000000" pitchFamily="34" charset="0"/>
              </a:rPr>
              <a:t>It means that a child is able to quickly use their skills to establish the best way to solve a problem</a:t>
            </a:r>
            <a:r>
              <a:rPr lang="en-US" sz="2400" dirty="0" smtClean="0">
                <a:latin typeface="SassoonPrimary" panose="020B0500000000000000" pitchFamily="34" charset="0"/>
              </a:rPr>
              <a:t>.</a:t>
            </a:r>
          </a:p>
          <a:p>
            <a:endParaRPr lang="en-US" sz="2800" dirty="0">
              <a:latin typeface="SassoonPrimary" panose="020B0500000000000000" pitchFamily="34" charset="0"/>
            </a:endParaRPr>
          </a:p>
          <a:p>
            <a:pPr fontAlgn="ctr"/>
            <a:r>
              <a:rPr lang="en-US" sz="2400" dirty="0">
                <a:latin typeface="SassoonPrimary" panose="020B0500000000000000" pitchFamily="34" charset="0"/>
              </a:rPr>
              <a:t>What does it mean?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SassoonPrimary" panose="020B0500000000000000" pitchFamily="34" charset="0"/>
              </a:rPr>
              <a:t>Children </a:t>
            </a:r>
            <a:r>
              <a:rPr lang="en-US" sz="2400" dirty="0">
                <a:latin typeface="SassoonPrimary" panose="020B0500000000000000" pitchFamily="34" charset="0"/>
              </a:rPr>
              <a:t>develop </a:t>
            </a:r>
            <a:r>
              <a:rPr lang="en-US" sz="2400" dirty="0" smtClean="0">
                <a:latin typeface="SassoonPrimary" panose="020B0500000000000000" pitchFamily="34" charset="0"/>
              </a:rPr>
              <a:t>a deep </a:t>
            </a:r>
            <a:r>
              <a:rPr lang="en-US" sz="2400" dirty="0">
                <a:latin typeface="SassoonPrimary" panose="020B0500000000000000" pitchFamily="34" charset="0"/>
              </a:rPr>
              <a:t>understanding of numbers and their relationships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SassoonPrimary" panose="020B0500000000000000" pitchFamily="34" charset="0"/>
              </a:rPr>
              <a:t>Children </a:t>
            </a:r>
            <a:r>
              <a:rPr lang="en-US" sz="2400" dirty="0">
                <a:latin typeface="SassoonPrimary" panose="020B0500000000000000" pitchFamily="34" charset="0"/>
              </a:rPr>
              <a:t>can choose the most </a:t>
            </a:r>
            <a:r>
              <a:rPr lang="en-US" sz="2400" dirty="0" smtClean="0">
                <a:latin typeface="SassoonPrimary" panose="020B0500000000000000" pitchFamily="34" charset="0"/>
              </a:rPr>
              <a:t>effective </a:t>
            </a:r>
            <a:r>
              <a:rPr lang="en-US" sz="2400" dirty="0">
                <a:latin typeface="SassoonPrimary" panose="020B0500000000000000" pitchFamily="34" charset="0"/>
              </a:rPr>
              <a:t>method to solve a problem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SassoonPrimary" panose="020B0500000000000000" pitchFamily="34" charset="0"/>
              </a:rPr>
              <a:t>Children </a:t>
            </a:r>
            <a:r>
              <a:rPr lang="en-US" sz="2400" dirty="0">
                <a:latin typeface="SassoonPrimary" panose="020B0500000000000000" pitchFamily="34" charset="0"/>
              </a:rPr>
              <a:t>can be flexible in their choice of strategies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SassoonPrimary" panose="020B0500000000000000" pitchFamily="34" charset="0"/>
              </a:rPr>
              <a:t>Children </a:t>
            </a:r>
            <a:r>
              <a:rPr lang="en-US" sz="2400" dirty="0">
                <a:latin typeface="SassoonPrimary" panose="020B0500000000000000" pitchFamily="34" charset="0"/>
              </a:rPr>
              <a:t>feel confident working with numbers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SassoonPrimary" panose="020B0500000000000000" pitchFamily="34" charset="0"/>
              </a:rPr>
              <a:t>Children </a:t>
            </a:r>
            <a:r>
              <a:rPr lang="en-US" sz="2400" dirty="0">
                <a:latin typeface="SassoonPrimary" panose="020B0500000000000000" pitchFamily="34" charset="0"/>
              </a:rPr>
              <a:t>can explain their thinking and approaches</a:t>
            </a:r>
          </a:p>
          <a:p>
            <a:endParaRPr lang="en-US" sz="2000" dirty="0" smtClean="0">
              <a:latin typeface="SassoonPrimary" panose="020B05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7124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7170" y="0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US" sz="4800" dirty="0" smtClean="0">
                <a:latin typeface="SassoonPrimary" panose="020B0500000000000000" pitchFamily="34" charset="0"/>
              </a:rPr>
              <a:t>Mastery in </a:t>
            </a:r>
            <a:r>
              <a:rPr lang="en-US" sz="4800" dirty="0" err="1" smtClean="0">
                <a:latin typeface="SassoonPrimary" panose="020B0500000000000000" pitchFamily="34" charset="0"/>
              </a:rPr>
              <a:t>Maths</a:t>
            </a:r>
            <a:endParaRPr lang="en-GB" sz="4800" dirty="0">
              <a:latin typeface="SassoonPrimary" panose="020B0500000000000000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2535" y="2621602"/>
            <a:ext cx="11066929" cy="419099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49920" y="1119631"/>
            <a:ext cx="48701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SassoonPrimary" panose="020B0500000000000000" pitchFamily="34" charset="0"/>
              </a:rPr>
              <a:t>What is reasoning in </a:t>
            </a:r>
            <a:r>
              <a:rPr lang="en-US" sz="2800" dirty="0" err="1" smtClean="0">
                <a:latin typeface="SassoonPrimary" panose="020B0500000000000000" pitchFamily="34" charset="0"/>
              </a:rPr>
              <a:t>Maths</a:t>
            </a:r>
            <a:r>
              <a:rPr lang="en-US" sz="2800" dirty="0" smtClean="0">
                <a:latin typeface="SassoonPrimary" panose="020B0500000000000000" pitchFamily="34" charset="0"/>
              </a:rPr>
              <a:t>?</a:t>
            </a:r>
            <a:endParaRPr lang="en-GB" sz="2800" dirty="0">
              <a:latin typeface="SassoonPrimary" panose="020B0500000000000000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812" y="2497014"/>
            <a:ext cx="3814763" cy="315353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545106" y="1785326"/>
            <a:ext cx="748973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SassoonPrimary" panose="020B0500000000000000" pitchFamily="34" charset="0"/>
              </a:rPr>
              <a:t>Reasoning </a:t>
            </a:r>
            <a:r>
              <a:rPr lang="en-US" sz="3200" dirty="0">
                <a:latin typeface="SassoonPrimary" panose="020B0500000000000000" pitchFamily="34" charset="0"/>
              </a:rPr>
              <a:t>in </a:t>
            </a:r>
            <a:r>
              <a:rPr lang="en-US" sz="3200" dirty="0" err="1">
                <a:latin typeface="SassoonPrimary" panose="020B0500000000000000" pitchFamily="34" charset="0"/>
              </a:rPr>
              <a:t>maths</a:t>
            </a:r>
            <a:r>
              <a:rPr lang="en-US" sz="3200" dirty="0">
                <a:latin typeface="SassoonPrimary" panose="020B0500000000000000" pitchFamily="34" charset="0"/>
              </a:rPr>
              <a:t> helps children to be able to explain their thinking, therefore making it easier for them </a:t>
            </a:r>
            <a:r>
              <a:rPr lang="en-US" sz="3200" dirty="0" smtClean="0">
                <a:latin typeface="SassoonPrimary" panose="020B0500000000000000" pitchFamily="34" charset="0"/>
              </a:rPr>
              <a:t>to fully </a:t>
            </a:r>
            <a:r>
              <a:rPr lang="en-US" sz="3200" dirty="0">
                <a:latin typeface="SassoonPrimary" panose="020B0500000000000000" pitchFamily="34" charset="0"/>
              </a:rPr>
              <a:t>understand what is happening in the </a:t>
            </a:r>
            <a:r>
              <a:rPr lang="en-US" sz="3200" dirty="0" err="1">
                <a:latin typeface="SassoonPrimary" panose="020B0500000000000000" pitchFamily="34" charset="0"/>
              </a:rPr>
              <a:t>maths</a:t>
            </a:r>
            <a:r>
              <a:rPr lang="en-US" sz="3200" dirty="0">
                <a:latin typeface="SassoonPrimary" panose="020B0500000000000000" pitchFamily="34" charset="0"/>
              </a:rPr>
              <a:t> they are doing. It helps them to think about how to solve a problem, explain how they solved it and to think about what they could do differently.</a:t>
            </a:r>
            <a:endParaRPr lang="en-US" sz="3200" dirty="0">
              <a:latin typeface="SassoonPrimary" panose="020B05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1067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7170" y="0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US" sz="4800" dirty="0" smtClean="0">
                <a:latin typeface="SassoonPrimary" panose="020B0500000000000000" pitchFamily="34" charset="0"/>
              </a:rPr>
              <a:t>Mastery in </a:t>
            </a:r>
            <a:r>
              <a:rPr lang="en-US" sz="4800" dirty="0" err="1" smtClean="0">
                <a:latin typeface="SassoonPrimary" panose="020B0500000000000000" pitchFamily="34" charset="0"/>
              </a:rPr>
              <a:t>Maths</a:t>
            </a:r>
            <a:endParaRPr lang="en-GB" sz="4800" dirty="0">
              <a:latin typeface="SassoonPrimary" panose="020B0500000000000000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2535" y="2621602"/>
            <a:ext cx="11066929" cy="419099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49920" y="1119631"/>
            <a:ext cx="58800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SassoonPrimary" panose="020B0500000000000000" pitchFamily="34" charset="0"/>
              </a:rPr>
              <a:t>What is problem solving in </a:t>
            </a:r>
            <a:r>
              <a:rPr lang="en-US" sz="2800" dirty="0" err="1" smtClean="0">
                <a:latin typeface="SassoonPrimary" panose="020B0500000000000000" pitchFamily="34" charset="0"/>
              </a:rPr>
              <a:t>Maths</a:t>
            </a:r>
            <a:r>
              <a:rPr lang="en-US" sz="2800" dirty="0" smtClean="0">
                <a:latin typeface="SassoonPrimary" panose="020B0500000000000000" pitchFamily="34" charset="0"/>
              </a:rPr>
              <a:t>?</a:t>
            </a:r>
            <a:endParaRPr lang="en-GB" sz="2800" dirty="0">
              <a:latin typeface="SassoonPrimary" panose="020B0500000000000000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920" y="1832117"/>
            <a:ext cx="3814763" cy="315353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048126" y="1784728"/>
            <a:ext cx="82682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SassoonPrimary" panose="020B0500000000000000" pitchFamily="34" charset="0"/>
              </a:rPr>
              <a:t>Problem solving is finding a way to apply knowledge and skills to answer unfamiliar types of problems. A number of strategies may be used to solve the problem such as: </a:t>
            </a:r>
            <a:r>
              <a:rPr lang="en-US" sz="2400" dirty="0" err="1">
                <a:latin typeface="SassoonPrimary" panose="020B0500000000000000" pitchFamily="34" charset="0"/>
              </a:rPr>
              <a:t>visualising</a:t>
            </a:r>
            <a:r>
              <a:rPr lang="en-US" sz="2400" dirty="0">
                <a:latin typeface="SassoonPrimary" panose="020B0500000000000000" pitchFamily="34" charset="0"/>
              </a:rPr>
              <a:t>, finding a pattern, using different methods, working backwards. Some problems may even require more than one solution and more than one answer!</a:t>
            </a:r>
            <a:endParaRPr lang="en-GB" sz="3200" dirty="0">
              <a:latin typeface="SassoonPrimary" panose="020B0500000000000000" pitchFamily="34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/>
          <a:srcRect r="5849"/>
          <a:stretch/>
        </p:blipFill>
        <p:spPr>
          <a:xfrm>
            <a:off x="6430805" y="4234929"/>
            <a:ext cx="5542120" cy="2009775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9920" y="5174920"/>
            <a:ext cx="6057900" cy="151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588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800" dirty="0" smtClean="0">
                <a:latin typeface="SassoonPrimary" panose="020B0500000000000000" pitchFamily="34" charset="0"/>
              </a:rPr>
              <a:t>Supporting your child at home </a:t>
            </a:r>
            <a:endParaRPr lang="en-GB" sz="4800" dirty="0">
              <a:latin typeface="SassoonPrimary" panose="020B0500000000000000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1066929" cy="5032375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SassoonPrimary" panose="020B0500000000000000" pitchFamily="34" charset="0"/>
              </a:rPr>
              <a:t>Encourage your child to talk to you about what they are learning / doing in </a:t>
            </a:r>
            <a:r>
              <a:rPr lang="en-US" dirty="0" err="1" smtClean="0">
                <a:latin typeface="SassoonPrimary" panose="020B0500000000000000" pitchFamily="34" charset="0"/>
              </a:rPr>
              <a:t>maths</a:t>
            </a:r>
            <a:r>
              <a:rPr lang="en-US" dirty="0" smtClean="0">
                <a:latin typeface="SassoonPrimary" panose="020B0500000000000000" pitchFamily="34" charset="0"/>
              </a:rPr>
              <a:t> </a:t>
            </a:r>
          </a:p>
          <a:p>
            <a:r>
              <a:rPr lang="en-US" dirty="0" smtClean="0">
                <a:latin typeface="SassoonPrimary" panose="020B0500000000000000" pitchFamily="34" charset="0"/>
              </a:rPr>
              <a:t>Ask </a:t>
            </a:r>
            <a:r>
              <a:rPr lang="en-US" dirty="0" smtClean="0">
                <a:latin typeface="SassoonPrimary" panose="020B0500000000000000" pitchFamily="34" charset="0"/>
              </a:rPr>
              <a:t>them to show you how to use the models and images they are using in the classroom </a:t>
            </a:r>
          </a:p>
          <a:p>
            <a:r>
              <a:rPr lang="en-US" dirty="0" smtClean="0">
                <a:latin typeface="SassoonPrimary" panose="020B0500000000000000" pitchFamily="34" charset="0"/>
              </a:rPr>
              <a:t>Ask </a:t>
            </a:r>
            <a:r>
              <a:rPr lang="en-US" dirty="0" smtClean="0">
                <a:latin typeface="SassoonPrimary" panose="020B0500000000000000" pitchFamily="34" charset="0"/>
              </a:rPr>
              <a:t>an </a:t>
            </a:r>
            <a:r>
              <a:rPr lang="en-US" dirty="0" smtClean="0">
                <a:latin typeface="SassoonPrimary" panose="020B0500000000000000" pitchFamily="34" charset="0"/>
              </a:rPr>
              <a:t>adult in class </a:t>
            </a:r>
            <a:r>
              <a:rPr lang="en-US" dirty="0" smtClean="0">
                <a:latin typeface="SassoonPrimary" panose="020B0500000000000000" pitchFamily="34" charset="0"/>
              </a:rPr>
              <a:t>if you are not sure how a strategy works. </a:t>
            </a:r>
          </a:p>
          <a:p>
            <a:r>
              <a:rPr lang="en-US" dirty="0" err="1">
                <a:latin typeface="SassoonPrimary" panose="020B0500000000000000" pitchFamily="34" charset="0"/>
              </a:rPr>
              <a:t>Maths</a:t>
            </a:r>
            <a:r>
              <a:rPr lang="en-US" dirty="0">
                <a:latin typeface="SassoonPrimary" panose="020B0500000000000000" pitchFamily="34" charset="0"/>
              </a:rPr>
              <a:t> learning can take place anywhere! </a:t>
            </a:r>
            <a:r>
              <a:rPr lang="en-US" dirty="0" err="1">
                <a:latin typeface="SassoonPrimary" panose="020B0500000000000000" pitchFamily="34" charset="0"/>
              </a:rPr>
              <a:t>Maths</a:t>
            </a:r>
            <a:r>
              <a:rPr lang="en-US" dirty="0">
                <a:latin typeface="SassoonPrimary" panose="020B0500000000000000" pitchFamily="34" charset="0"/>
              </a:rPr>
              <a:t> is all around us, so look for opportunities for you to do some problem solving together, making connections between what your child is learning at school and the world around them.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4853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0125" y="-278582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US" sz="4800" dirty="0" smtClean="0">
                <a:latin typeface="SassoonPrimary" panose="020B0500000000000000" pitchFamily="34" charset="0"/>
              </a:rPr>
              <a:t>Supporting your child at home </a:t>
            </a:r>
            <a:endParaRPr lang="en-GB" sz="4800" dirty="0">
              <a:latin typeface="SassoonPrimary" panose="020B0500000000000000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11035"/>
          <a:stretch/>
        </p:blipFill>
        <p:spPr>
          <a:xfrm>
            <a:off x="9080236" y="2243313"/>
            <a:ext cx="2730763" cy="211687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7224" y="762000"/>
            <a:ext cx="10556501" cy="6096000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en-US" sz="2500" dirty="0" smtClean="0">
                <a:latin typeface="SassoonPrimary" panose="020B0500000000000000" pitchFamily="34" charset="0"/>
              </a:rPr>
              <a:t>Follow </a:t>
            </a:r>
            <a:r>
              <a:rPr lang="en-US" sz="2500" dirty="0">
                <a:latin typeface="SassoonPrimary" panose="020B0500000000000000" pitchFamily="34" charset="0"/>
              </a:rPr>
              <a:t>a recipe: work together to find the quantities needed, then discuss how you would halve or double the </a:t>
            </a:r>
            <a:r>
              <a:rPr lang="en-US" sz="2500" dirty="0" smtClean="0">
                <a:latin typeface="SassoonPrimary" panose="020B0500000000000000" pitchFamily="34" charset="0"/>
              </a:rPr>
              <a:t>recipe.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2500" dirty="0" smtClean="0">
                <a:latin typeface="SassoonPrimary" panose="020B0500000000000000" pitchFamily="34" charset="0"/>
              </a:rPr>
              <a:t>Talk </a:t>
            </a:r>
            <a:r>
              <a:rPr lang="en-US" sz="2500" dirty="0">
                <a:latin typeface="SassoonPrimary" panose="020B0500000000000000" pitchFamily="34" charset="0"/>
              </a:rPr>
              <a:t>about the weather forecast: is the temperature today higher or lower than yesterday’s? What do the numbers </a:t>
            </a:r>
            <a:endParaRPr lang="en-US" sz="2500" dirty="0" smtClean="0">
              <a:latin typeface="SassoonPrimary" panose="020B0500000000000000" pitchFamily="34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500" dirty="0">
                <a:latin typeface="SassoonPrimary" panose="020B0500000000000000" pitchFamily="34" charset="0"/>
              </a:rPr>
              <a:t> </a:t>
            </a:r>
            <a:r>
              <a:rPr lang="en-US" sz="2500" dirty="0" smtClean="0">
                <a:latin typeface="SassoonPrimary" panose="020B0500000000000000" pitchFamily="34" charset="0"/>
              </a:rPr>
              <a:t> mean</a:t>
            </a:r>
            <a:r>
              <a:rPr lang="en-US" sz="2500" dirty="0">
                <a:latin typeface="SassoonPrimary" panose="020B0500000000000000" pitchFamily="34" charset="0"/>
              </a:rPr>
              <a:t>? </a:t>
            </a:r>
            <a:endParaRPr lang="en-US" sz="2500" dirty="0" smtClean="0">
              <a:latin typeface="SassoonPrimary" panose="020B0500000000000000" pitchFamily="34" charset="0"/>
            </a:endParaRP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en-US" sz="2500" dirty="0" smtClean="0">
                <a:latin typeface="SassoonPrimary" panose="020B0500000000000000" pitchFamily="34" charset="0"/>
              </a:rPr>
              <a:t>Shopping</a:t>
            </a:r>
            <a:r>
              <a:rPr lang="en-US" sz="2500" dirty="0">
                <a:latin typeface="SassoonPrimary" panose="020B0500000000000000" pitchFamily="34" charset="0"/>
              </a:rPr>
              <a:t>: discuss the cost of items and how the cost </a:t>
            </a:r>
            <a:endParaRPr lang="en-US" sz="2500" dirty="0" smtClean="0">
              <a:latin typeface="SassoonPrimary" panose="020B0500000000000000" pitchFamily="34" charset="0"/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2500" dirty="0" smtClean="0">
                <a:latin typeface="SassoonPrimary" panose="020B0500000000000000" pitchFamily="34" charset="0"/>
              </a:rPr>
              <a:t>might </a:t>
            </a:r>
            <a:r>
              <a:rPr lang="en-US" sz="2500" dirty="0">
                <a:latin typeface="SassoonPrimary" panose="020B0500000000000000" pitchFamily="34" charset="0"/>
              </a:rPr>
              <a:t>change if you buy two items instead of one</a:t>
            </a:r>
            <a:r>
              <a:rPr lang="en-US" sz="2500" dirty="0" smtClean="0">
                <a:latin typeface="SassoonPrimary" panose="020B0500000000000000" pitchFamily="34" charset="0"/>
              </a:rPr>
              <a:t>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2500" dirty="0" smtClean="0">
                <a:latin typeface="SassoonPrimary" panose="020B0500000000000000" pitchFamily="34" charset="0"/>
              </a:rPr>
              <a:t> </a:t>
            </a:r>
            <a:r>
              <a:rPr lang="en-US" sz="2500" dirty="0">
                <a:latin typeface="SassoonPrimary" panose="020B0500000000000000" pitchFamily="34" charset="0"/>
              </a:rPr>
              <a:t>Planning an outing: discuss how long it takes to get </a:t>
            </a:r>
            <a:r>
              <a:rPr lang="en-US" sz="2500" dirty="0" smtClean="0">
                <a:latin typeface="SassoonPrimary" panose="020B0500000000000000" pitchFamily="34" charset="0"/>
              </a:rPr>
              <a:t>to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500" dirty="0" smtClean="0">
                <a:latin typeface="SassoonPrimary" panose="020B0500000000000000" pitchFamily="34" charset="0"/>
              </a:rPr>
              <a:t> </a:t>
            </a:r>
            <a:r>
              <a:rPr lang="en-US" sz="2500" dirty="0">
                <a:latin typeface="SassoonPrimary" panose="020B0500000000000000" pitchFamily="34" charset="0"/>
              </a:rPr>
              <a:t>the park. Work out what time you need to leave the house to reach there at a certain time. Discuss what shapes can be seen at the park. </a:t>
            </a:r>
            <a:endParaRPr lang="en-US" sz="2500" dirty="0">
              <a:latin typeface="SassoonPrimary" panose="020B0500000000000000" pitchFamily="34" charset="0"/>
            </a:endParaRPr>
          </a:p>
          <a:p>
            <a:pPr marL="0" indent="0">
              <a:buNone/>
            </a:pPr>
            <a:endParaRPr lang="en-GB" sz="25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t="21667" b="7221"/>
          <a:stretch/>
        </p:blipFill>
        <p:spPr>
          <a:xfrm>
            <a:off x="1649270" y="5438774"/>
            <a:ext cx="8582769" cy="1343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290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800" dirty="0" smtClean="0">
                <a:latin typeface="SassoonPrimary" panose="020B0500000000000000" pitchFamily="34" charset="0"/>
              </a:rPr>
              <a:t>End of Year 1 expectations</a:t>
            </a:r>
            <a:endParaRPr lang="en-GB" sz="4800" dirty="0">
              <a:latin typeface="SassoonPrimary" panose="020B0500000000000000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81126"/>
            <a:ext cx="11066929" cy="547687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200" dirty="0" smtClean="0">
                <a:latin typeface="SassoonPrimary" panose="020B0500000000000000" pitchFamily="34" charset="0"/>
              </a:rPr>
              <a:t>Number and Place Value</a:t>
            </a:r>
          </a:p>
          <a:p>
            <a:pPr marL="0" indent="0">
              <a:buNone/>
            </a:pPr>
            <a:endParaRPr lang="en-US" sz="3200" dirty="0" smtClean="0">
              <a:latin typeface="SassoonPrimary" panose="020B0500000000000000" pitchFamily="34" charset="0"/>
            </a:endParaRPr>
          </a:p>
          <a:p>
            <a:endParaRPr lang="en-US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t="1324"/>
          <a:stretch/>
        </p:blipFill>
        <p:spPr>
          <a:xfrm>
            <a:off x="1177521" y="2114549"/>
            <a:ext cx="9671454" cy="456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080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800" dirty="0" smtClean="0">
                <a:latin typeface="SassoonPrimary" panose="020B0500000000000000" pitchFamily="34" charset="0"/>
              </a:rPr>
              <a:t>End of Year 1 expectations</a:t>
            </a:r>
            <a:endParaRPr lang="en-GB" sz="4800" dirty="0">
              <a:latin typeface="SassoonPrimary" panose="020B0500000000000000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81126"/>
            <a:ext cx="11066929" cy="547687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200" dirty="0" smtClean="0">
                <a:latin typeface="SassoonPrimary" panose="020B0500000000000000" pitchFamily="34" charset="0"/>
              </a:rPr>
              <a:t>Addition and subtraction</a:t>
            </a:r>
          </a:p>
          <a:p>
            <a:pPr marL="0" indent="0">
              <a:buNone/>
            </a:pPr>
            <a:endParaRPr lang="en-US" sz="3200" dirty="0" smtClean="0">
              <a:latin typeface="SassoonPrimary" panose="020B0500000000000000" pitchFamily="34" charset="0"/>
            </a:endParaRPr>
          </a:p>
          <a:p>
            <a:endParaRPr lang="en-US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666" t="3255"/>
          <a:stretch/>
        </p:blipFill>
        <p:spPr>
          <a:xfrm>
            <a:off x="904875" y="2495550"/>
            <a:ext cx="9957874" cy="3681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686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800" dirty="0" smtClean="0">
                <a:latin typeface="SassoonPrimary" panose="020B0500000000000000" pitchFamily="34" charset="0"/>
              </a:rPr>
              <a:t>End of Year 1 expectations</a:t>
            </a:r>
            <a:endParaRPr lang="en-GB" sz="4800" dirty="0">
              <a:latin typeface="SassoonPrimary" panose="020B0500000000000000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3826" y="1590674"/>
            <a:ext cx="11781304" cy="526732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200" dirty="0" smtClean="0">
                <a:latin typeface="SassoonPrimary" panose="020B0500000000000000" pitchFamily="34" charset="0"/>
              </a:rPr>
              <a:t>Multiplication and division                          </a:t>
            </a:r>
          </a:p>
          <a:p>
            <a:pPr marL="0" indent="0" algn="ctr">
              <a:buNone/>
            </a:pPr>
            <a:endParaRPr lang="en-US" sz="3200" dirty="0">
              <a:latin typeface="SassoonPrimary" panose="020B0500000000000000" pitchFamily="34" charset="0"/>
            </a:endParaRPr>
          </a:p>
          <a:p>
            <a:pPr marL="0" indent="0" algn="ctr">
              <a:buNone/>
            </a:pPr>
            <a:endParaRPr lang="en-US" sz="3200" dirty="0" smtClean="0">
              <a:latin typeface="SassoonPrimary" panose="020B0500000000000000" pitchFamily="34" charset="0"/>
            </a:endParaRPr>
          </a:p>
          <a:p>
            <a:pPr marL="0" indent="0" algn="ctr">
              <a:buNone/>
            </a:pPr>
            <a:endParaRPr lang="en-US" sz="3200" dirty="0">
              <a:latin typeface="SassoonPrimary" panose="020B0500000000000000" pitchFamily="34" charset="0"/>
            </a:endParaRPr>
          </a:p>
          <a:p>
            <a:pPr marL="0" indent="0" algn="ctr">
              <a:buNone/>
            </a:pPr>
            <a:r>
              <a:rPr lang="en-US" sz="3200" dirty="0" smtClean="0">
                <a:latin typeface="SassoonPrimary" panose="020B0500000000000000" pitchFamily="34" charset="0"/>
              </a:rPr>
              <a:t>Fractions</a:t>
            </a:r>
          </a:p>
          <a:p>
            <a:pPr marL="0" indent="0" algn="ctr">
              <a:buNone/>
            </a:pPr>
            <a:endParaRPr lang="en-US" sz="3200" dirty="0" smtClean="0">
              <a:latin typeface="SassoonPrimary" panose="020B0500000000000000" pitchFamily="34" charset="0"/>
            </a:endParaRPr>
          </a:p>
          <a:p>
            <a:pPr marL="0" indent="0" algn="ctr">
              <a:buNone/>
            </a:pPr>
            <a:endParaRPr lang="en-US" sz="3200" dirty="0" smtClean="0">
              <a:latin typeface="SassoonPrimary" panose="020B0500000000000000" pitchFamily="34" charset="0"/>
            </a:endParaRPr>
          </a:p>
          <a:p>
            <a:pPr algn="ctr"/>
            <a:endParaRPr lang="en-US" dirty="0"/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6551" y="2054226"/>
            <a:ext cx="7038975" cy="17049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t="2534"/>
          <a:stretch/>
        </p:blipFill>
        <p:spPr>
          <a:xfrm>
            <a:off x="2857501" y="4467225"/>
            <a:ext cx="7058025" cy="2014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822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1866" y="1367246"/>
            <a:ext cx="11475720" cy="549075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latin typeface="SassoonPrimary" panose="020B0500000000000000" pitchFamily="34" charset="0"/>
              </a:rPr>
              <a:t>Concrete – </a:t>
            </a:r>
            <a:r>
              <a:rPr lang="en-US" dirty="0" smtClean="0">
                <a:latin typeface="SassoonPrimary" panose="020B0500000000000000" pitchFamily="34" charset="0"/>
              </a:rPr>
              <a:t>Using physical objects to solve </a:t>
            </a:r>
            <a:r>
              <a:rPr lang="en-US" dirty="0" err="1" smtClean="0">
                <a:latin typeface="SassoonPrimary" panose="020B0500000000000000" pitchFamily="34" charset="0"/>
              </a:rPr>
              <a:t>maths</a:t>
            </a:r>
            <a:r>
              <a:rPr lang="en-US" dirty="0" smtClean="0">
                <a:latin typeface="SassoonPrimary" panose="020B0500000000000000" pitchFamily="34" charset="0"/>
              </a:rPr>
              <a:t> problems.</a:t>
            </a:r>
          </a:p>
          <a:p>
            <a:pPr marL="0" indent="0">
              <a:buNone/>
            </a:pPr>
            <a:r>
              <a:rPr lang="en-US" dirty="0" smtClean="0">
                <a:latin typeface="SassoonPrimary" panose="020B0500000000000000" pitchFamily="34" charset="0"/>
              </a:rPr>
              <a:t>Pictorial – Using drawings to solve </a:t>
            </a:r>
            <a:r>
              <a:rPr lang="en-US" dirty="0" err="1" smtClean="0">
                <a:latin typeface="SassoonPrimary" panose="020B0500000000000000" pitchFamily="34" charset="0"/>
              </a:rPr>
              <a:t>maths</a:t>
            </a:r>
            <a:r>
              <a:rPr lang="en-US" dirty="0" smtClean="0">
                <a:latin typeface="SassoonPrimary" panose="020B0500000000000000" pitchFamily="34" charset="0"/>
              </a:rPr>
              <a:t> problems</a:t>
            </a:r>
          </a:p>
          <a:p>
            <a:pPr marL="0" indent="0">
              <a:buNone/>
            </a:pPr>
            <a:r>
              <a:rPr lang="en-US" dirty="0" smtClean="0">
                <a:latin typeface="SassoonPrimary" panose="020B0500000000000000" pitchFamily="34" charset="0"/>
              </a:rPr>
              <a:t>Abstract – Solving </a:t>
            </a:r>
            <a:r>
              <a:rPr lang="en-US" dirty="0" err="1" smtClean="0">
                <a:latin typeface="SassoonPrimary" panose="020B0500000000000000" pitchFamily="34" charset="0"/>
              </a:rPr>
              <a:t>maths</a:t>
            </a:r>
            <a:r>
              <a:rPr lang="en-US" dirty="0" smtClean="0">
                <a:latin typeface="SassoonPrimary" panose="020B0500000000000000" pitchFamily="34" charset="0"/>
              </a:rPr>
              <a:t> problems using only numbers</a:t>
            </a:r>
            <a:endParaRPr lang="en-GB" dirty="0">
              <a:latin typeface="SassoonPrimary" panose="020B0500000000000000" pitchFamily="34" charset="0"/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306286" y="496389"/>
            <a:ext cx="93268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latin typeface="SassoonPrimary" panose="020B0500000000000000" pitchFamily="34" charset="0"/>
              </a:rPr>
              <a:t>Concrete – Pictorial - Abstract</a:t>
            </a:r>
            <a:endParaRPr lang="en-GB" sz="3600" dirty="0">
              <a:latin typeface="SassoonPrimary" panose="020B0500000000000000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823" y="2941319"/>
            <a:ext cx="9515475" cy="37338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7873060" y="5351680"/>
            <a:ext cx="436248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latin typeface="SassoonPrimary" panose="020B0500000000000000" pitchFamily="34" charset="0"/>
              </a:rPr>
              <a:t>We </a:t>
            </a:r>
            <a:r>
              <a:rPr lang="en-US" sz="2000" b="1" dirty="0">
                <a:latin typeface="SassoonPrimary" panose="020B0500000000000000" pitchFamily="34" charset="0"/>
              </a:rPr>
              <a:t>encourage children to continue to use the </a:t>
            </a:r>
            <a:r>
              <a:rPr lang="en-US" sz="2000" b="1" dirty="0" smtClean="0">
                <a:latin typeface="SassoonPrimary" panose="020B0500000000000000" pitchFamily="34" charset="0"/>
              </a:rPr>
              <a:t>concrete resources </a:t>
            </a:r>
            <a:r>
              <a:rPr lang="en-US" sz="2000" b="1" dirty="0">
                <a:latin typeface="SassoonPrimary" panose="020B0500000000000000" pitchFamily="34" charset="0"/>
              </a:rPr>
              <a:t>to solve their problems and help to justify the answers. </a:t>
            </a:r>
            <a:endParaRPr lang="en-GB" sz="2000" b="1" dirty="0">
              <a:latin typeface="SassoonPrimary" panose="020B05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6940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67246"/>
            <a:ext cx="11066929" cy="549075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306286" y="496389"/>
            <a:ext cx="9326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latin typeface="SassoonPrimary" panose="020B0500000000000000" pitchFamily="34" charset="0"/>
              </a:rPr>
              <a:t>Mathematical representations used at Whitefield.</a:t>
            </a:r>
            <a:endParaRPr lang="en-GB" sz="3600" dirty="0">
              <a:latin typeface="SassoonPrimary" panose="020B0500000000000000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766" t="37115" r="11542"/>
          <a:stretch/>
        </p:blipFill>
        <p:spPr>
          <a:xfrm>
            <a:off x="191213" y="1832704"/>
            <a:ext cx="4085512" cy="312624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t="28882"/>
          <a:stretch/>
        </p:blipFill>
        <p:spPr>
          <a:xfrm>
            <a:off x="7235253" y="1832704"/>
            <a:ext cx="4261422" cy="405057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612316" y="1969034"/>
            <a:ext cx="2409825" cy="2308324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800" dirty="0" smtClean="0">
                <a:latin typeface="SassoonPrimary" panose="020B0500000000000000" pitchFamily="34" charset="0"/>
              </a:rPr>
              <a:t>Part whole models</a:t>
            </a:r>
            <a:endParaRPr lang="en-GB" sz="4800" dirty="0">
              <a:latin typeface="SassoonPrimary" panose="020B05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5720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67246"/>
            <a:ext cx="11066929" cy="549075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306286" y="496389"/>
            <a:ext cx="105047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latin typeface="SassoonPrimary" panose="020B0500000000000000" pitchFamily="34" charset="0"/>
              </a:rPr>
              <a:t>Mathematical representations used at Whitefield.</a:t>
            </a:r>
            <a:endParaRPr lang="en-GB" sz="3600" dirty="0">
              <a:latin typeface="SassoonPrimary" panose="020B0500000000000000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24375" y="2390775"/>
            <a:ext cx="2409825" cy="156966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800" dirty="0" smtClean="0">
                <a:latin typeface="SassoonPrimary" panose="020B0500000000000000" pitchFamily="34" charset="0"/>
              </a:rPr>
              <a:t>Ten frames</a:t>
            </a:r>
            <a:endParaRPr lang="en-GB" sz="4800" dirty="0">
              <a:latin typeface="SassoonPrimary" panose="020B0500000000000000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4307" y="1862137"/>
            <a:ext cx="4700822" cy="321468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8018" y="1235430"/>
            <a:ext cx="3603628" cy="5450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625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67246"/>
            <a:ext cx="11066929" cy="549075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201511" y="179742"/>
            <a:ext cx="105047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latin typeface="SassoonPrimary" panose="020B0500000000000000" pitchFamily="34" charset="0"/>
              </a:rPr>
              <a:t>Mathematical representations used at Whitefield.</a:t>
            </a:r>
            <a:endParaRPr lang="en-GB" sz="3600" dirty="0">
              <a:latin typeface="SassoonPrimary" panose="020B0500000000000000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95275" y="1151471"/>
            <a:ext cx="3038475" cy="830997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800" dirty="0" smtClean="0">
                <a:latin typeface="SassoonPrimary" panose="020B0500000000000000" pitchFamily="34" charset="0"/>
              </a:rPr>
              <a:t>Jottings</a:t>
            </a:r>
            <a:endParaRPr lang="en-GB" sz="4800" dirty="0">
              <a:latin typeface="SassoonPrimary" panose="020B0500000000000000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7986" y="1367245"/>
            <a:ext cx="8427143" cy="5171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8296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67246"/>
            <a:ext cx="11066929" cy="549075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972911" y="227367"/>
            <a:ext cx="1050471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 smtClean="0">
                <a:latin typeface="SassoonPrimary" panose="020B0500000000000000" pitchFamily="34" charset="0"/>
              </a:rPr>
              <a:t>Thank you!</a:t>
            </a:r>
          </a:p>
          <a:p>
            <a:pPr algn="ctr"/>
            <a:endParaRPr lang="en-US" sz="4400" dirty="0">
              <a:latin typeface="SassoonPrimary" panose="020B0500000000000000" pitchFamily="34" charset="0"/>
            </a:endParaRPr>
          </a:p>
          <a:p>
            <a:pPr algn="ctr"/>
            <a:r>
              <a:rPr lang="en-US" sz="4400" dirty="0" smtClean="0">
                <a:latin typeface="SassoonPrimary" panose="020B0500000000000000" pitchFamily="34" charset="0"/>
              </a:rPr>
              <a:t>Any questions?</a:t>
            </a:r>
            <a:endParaRPr lang="en-GB" sz="4400" dirty="0">
              <a:latin typeface="SassoonPrimary" panose="020B0500000000000000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9451" y="2619374"/>
            <a:ext cx="5868080" cy="3837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549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</TotalTime>
  <Words>678</Words>
  <Application>Microsoft Office PowerPoint</Application>
  <PresentationFormat>Widescreen</PresentationFormat>
  <Paragraphs>77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SassoonPrimary</vt:lpstr>
      <vt:lpstr>Office Theme</vt:lpstr>
      <vt:lpstr>Maths Workshop for Year 1 Parents </vt:lpstr>
      <vt:lpstr>Welcome!  How will this workshop help you?</vt:lpstr>
      <vt:lpstr>What do we have to do?</vt:lpstr>
      <vt:lpstr>How is Maths taught at Whitefield</vt:lpstr>
      <vt:lpstr>Mastery in Maths</vt:lpstr>
      <vt:lpstr>Mastery in Maths</vt:lpstr>
      <vt:lpstr>Mastery in Maths</vt:lpstr>
      <vt:lpstr>Supporting your child at home </vt:lpstr>
      <vt:lpstr>Supporting your child at home </vt:lpstr>
      <vt:lpstr>End of Year 1 expectations</vt:lpstr>
      <vt:lpstr>End of Year 1 expectations</vt:lpstr>
      <vt:lpstr>End of Year 1 expectations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Davies, Iona</dc:creator>
  <cp:lastModifiedBy>Davies, Iona</cp:lastModifiedBy>
  <cp:revision>45</cp:revision>
  <dcterms:created xsi:type="dcterms:W3CDTF">2025-01-24T09:25:44Z</dcterms:created>
  <dcterms:modified xsi:type="dcterms:W3CDTF">2025-01-31T10:39:45Z</dcterms:modified>
</cp:coreProperties>
</file>